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4"/>
  </p:sldMasterIdLst>
  <p:notesMasterIdLst>
    <p:notesMasterId r:id="rId24"/>
  </p:notesMasterIdLst>
  <p:sldIdLst>
    <p:sldId id="348" r:id="rId5"/>
    <p:sldId id="389" r:id="rId6"/>
    <p:sldId id="356" r:id="rId7"/>
    <p:sldId id="361" r:id="rId8"/>
    <p:sldId id="302" r:id="rId9"/>
    <p:sldId id="355" r:id="rId10"/>
    <p:sldId id="281" r:id="rId11"/>
    <p:sldId id="273" r:id="rId12"/>
    <p:sldId id="266" r:id="rId13"/>
    <p:sldId id="293" r:id="rId14"/>
    <p:sldId id="381" r:id="rId15"/>
    <p:sldId id="382" r:id="rId16"/>
    <p:sldId id="418" r:id="rId17"/>
    <p:sldId id="358" r:id="rId18"/>
    <p:sldId id="417" r:id="rId19"/>
    <p:sldId id="390" r:id="rId20"/>
    <p:sldId id="279" r:id="rId21"/>
    <p:sldId id="262" r:id="rId22"/>
    <p:sldId id="36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 id="4" name="Joanna Scouler" initials="JS [2]" lastIdx="2" clrIdx="3">
    <p:extLst>
      <p:ext uri="{19B8F6BF-5375-455C-9EA6-DF929625EA0E}">
        <p15:presenceInfo xmlns:p15="http://schemas.microsoft.com/office/powerpoint/2012/main" userId="S::Joanna.Scouler@arkcurriculumplus.org.uk::da2978bb-3a89-42a2-b6f4-686f2140a0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6A33A6-76DD-4042-8FCB-DB4C3059CB13}" v="12" dt="2024-10-21T12:43:27.93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549"/>
    <p:restoredTop sz="64583"/>
  </p:normalViewPr>
  <p:slideViewPr>
    <p:cSldViewPr snapToGrid="0">
      <p:cViewPr varScale="1">
        <p:scale>
          <a:sx n="68" d="100"/>
          <a:sy n="68" d="100"/>
        </p:scale>
        <p:origin x="2104"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71447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38141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Image: https://www.biologyforlife.com/uploads/2/2/3/9/22392738/compound-microscope-m500-left.jpg?376</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0994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carry out required practical. Separate technician/teacher guidance is provided with expected results and guidance on using graticules etc.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guidance: </a:t>
            </a:r>
            <a:r>
              <a:rPr lang="en-GB" b="0"/>
              <a:t>you may need to reteach key concepts or demonstrate how to use a microscope appropriately. You will also need to demonstrate how to use a coverslip here to avoid bubbles/fingerprints. Pupils will need to be given the interval value for each graticule at different objective lens powers, or stage </a:t>
            </a:r>
            <a:r>
              <a:rPr lang="en-GB" b="0" err="1"/>
              <a:t>micrometers</a:t>
            </a:r>
            <a:r>
              <a:rPr lang="en-GB" b="0"/>
              <a:t> can be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They have done this practical before in unit B1.1 so should be able to carry it out completely independently. Focus this time is on the rationale behind particular steps of the method so that pupils have a deeper of understanding of the method, as well as practising their use of the magnification calculation.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Onion recommended as it is the easiest to peel a layer of cells off and view the cells. Stretch activity can be to get students to get cheek cell samples using cotton buds and methyl blue staining.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The teacher should assess drawings to ensure they are scientific and drawn accurately.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t>Aim and questions can be self/peer assessed. </a:t>
            </a:r>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 that have been covered. </a:t>
            </a:r>
            <a:endParaRPr lang="en-GB"/>
          </a:p>
          <a:p>
            <a:endParaRPr lang="en-GB" b="0" baseline="0"/>
          </a:p>
          <a:p>
            <a:r>
              <a:rPr lang="en-GB" b="0" baseline="0"/>
              <a:t>Answers:</a:t>
            </a:r>
          </a:p>
          <a:p>
            <a:r>
              <a:rPr lang="en-GB" b="1" baseline="0"/>
              <a:t>Q1. Answer: B</a:t>
            </a:r>
          </a:p>
          <a:p>
            <a:r>
              <a:rPr lang="en-GB" b="0" baseline="0"/>
              <a:t>If pupils answered A or C they may be confusing the light and electron microscope. </a:t>
            </a:r>
            <a:r>
              <a:rPr lang="en-GB" b="0" i="1" baseline="0"/>
              <a:t>To fix-it, go through the differences between light and electron microscope and when each one would be used. </a:t>
            </a:r>
          </a:p>
          <a:p>
            <a:endParaRPr lang="en-GB" b="1" baseline="0"/>
          </a:p>
          <a:p>
            <a:r>
              <a:rPr lang="en-GB" b="1" baseline="0"/>
              <a:t>Q2.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pupils answer A they may think a dark stain will not allow light to travel through. </a:t>
            </a:r>
            <a:r>
              <a:rPr lang="en-GB" b="0" i="1" baseline="0"/>
              <a:t>To fix it revisit the idea of stains being used to allow organelles to be seen. Pupils could practice writing a concise method for preparing and viewing a sample under a microscope, highlighting safety and accuracy precautions. </a:t>
            </a:r>
          </a:p>
          <a:p>
            <a:r>
              <a:rPr lang="en-GB" b="0" i="1" baseline="0"/>
              <a:t> </a:t>
            </a:r>
          </a:p>
          <a:p>
            <a:r>
              <a:rPr lang="en-GB" b="1" baseline="0"/>
              <a:t>Q3. Answer: C</a:t>
            </a:r>
          </a:p>
          <a:p>
            <a:r>
              <a:rPr lang="en-GB" b="0" baseline="0"/>
              <a:t>If pupils answer A or B they misunderstand the use of the focus wheels. </a:t>
            </a:r>
            <a:r>
              <a:rPr lang="en-GB" b="0" i="1" baseline="0"/>
              <a:t>To fix it pupils could practice writing a concise method for preparing and viewing a sample under a microscope, highlighting safety and accuracy precautions. </a:t>
            </a:r>
            <a:endParaRPr lang="en-GB" b="1"/>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sz="1200" b="0">
                <a:solidFill>
                  <a:srgbClr val="0070C0"/>
                </a:solidFill>
                <a:latin typeface="Century Gothic" panose="020B0502020202020204" pitchFamily="34" charset="0"/>
              </a:rPr>
              <a:t>Name the organelle that is the site of photosynthesis.</a:t>
            </a:r>
            <a:endParaRPr lang="en-GB" sz="1200" b="1">
              <a:solidFill>
                <a:srgbClr val="0070C0"/>
              </a:solidFill>
              <a:latin typeface="Century Gothic" panose="020B0502020202020204" pitchFamily="34" charset="0"/>
            </a:endParaRP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t>
            </a:r>
            <a:r>
              <a:rPr lang="en-GB" sz="1200">
                <a:solidFill>
                  <a:srgbClr val="7030A0"/>
                </a:solidFill>
                <a:latin typeface="Century Gothic" panose="020B0502020202020204" pitchFamily="34" charset="0"/>
              </a:rPr>
              <a:t>Describe some specialised cells and explain how their structure makes them well suited to their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Chloroplast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Any relevant specialised cell, e.g. sperm cell, red blood cell, neuron.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a:solidFill>
                  <a:srgbClr val="7030A0"/>
                </a:solidFill>
                <a:effectLst/>
                <a:latin typeface="+mn-lt"/>
                <a:ea typeface="+mn-ea"/>
                <a:cs typeface="+mn-cs"/>
              </a:rPr>
              <a:t>Model answers: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i="0" kern="1200" baseline="0">
                <a:solidFill>
                  <a:srgbClr val="7030A0"/>
                </a:solidFill>
                <a:effectLst/>
                <a:latin typeface="+mn-lt"/>
                <a:ea typeface="+mn-ea"/>
                <a:cs typeface="+mn-cs"/>
              </a:rPr>
              <a:t>A sperm cell has a tail structure which makes it specialised to its function of having to swim towards the egg cell for fertilisation.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i="0" kern="1200" baseline="0">
                <a:solidFill>
                  <a:srgbClr val="7030A0"/>
                </a:solidFill>
                <a:effectLst/>
                <a:latin typeface="+mn-lt"/>
                <a:ea typeface="+mn-ea"/>
                <a:cs typeface="+mn-cs"/>
              </a:rPr>
              <a:t>A red blood cell has a biconcave cell structure which increases its surface area; this is an adaptation to its function of carrying oxygen, so that more oxygen can diffuse into the cell.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200" i="0" kern="1200" baseline="0">
                <a:solidFill>
                  <a:srgbClr val="7030A0"/>
                </a:solidFill>
                <a:effectLst/>
                <a:latin typeface="+mn-lt"/>
                <a:ea typeface="+mn-ea"/>
                <a:cs typeface="+mn-cs"/>
              </a:rPr>
              <a:t>A neuron has a very long axon in its structure, which allows the cell to send messages across a long distance, e.g. from the spinal cord to the end of the foot.</a:t>
            </a: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In this lesson pupils will develop their skills of using microscopes and the magnification equation. Following on from these lessons on viewing cells, pupils will move on to the rest of the unit which looks at different cellular processes, the knowledge of which has been influenced largely by the use of microscopes. </a:t>
            </a:r>
          </a:p>
          <a:p>
            <a:endParaRPr lang="en-US"/>
          </a:p>
          <a:p>
            <a:r>
              <a:rPr lang="en-US" b="1"/>
              <a:t>Hook: </a:t>
            </a:r>
          </a:p>
          <a:p>
            <a:r>
              <a:rPr lang="en-US" b="0"/>
              <a:t>A good question to ask pupils here thinking back to Y7 is ‘how would you observe a colourless object under the microscope’? You can link back to the process of making a microscope slide and adding a stain to ensure the specimen can be seen. Pupils should be familiar with this from either onion cells stained by iodine or cheek cells stained by methyl blue in Y7.</a:t>
            </a:r>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a:p>
          <a:p>
            <a:r>
              <a:rPr lang="en-GB" b="0" baseline="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Q1. Answer: C </a:t>
            </a:r>
            <a:r>
              <a:rPr lang="en-GB" b="0" baseline="0"/>
              <a:t>If pupils answer A they have the misconception of why microscopes are used- they are thinking of a telescope. If pupils answer B they may have been distracted by the information about sub-cellular structures. </a:t>
            </a:r>
            <a:r>
              <a:rPr lang="en-GB" b="0" i="1" baseline="0"/>
              <a:t>To fix it recap the differences between the types of microscope and when each would be used. Emphasise that both types of microscope allow scientists to view sub-cellular structures but electron microscopes have the higher magnification/resolution</a:t>
            </a:r>
          </a:p>
          <a:p>
            <a:r>
              <a:rPr lang="en-GB" b="1" baseline="0"/>
              <a:t>Q2. Answer: A </a:t>
            </a:r>
            <a:r>
              <a:rPr lang="en-GB" b="0" baseline="0"/>
              <a:t>If pupils answer B they have interpreted the data from the question incorrectly. If pupils have answered </a:t>
            </a: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Q3. Answer: B </a:t>
            </a:r>
            <a:r>
              <a:rPr lang="en-GB" b="0" baseline="0"/>
              <a:t>If pupils have answered either A or C they have substituted incorrectly into the magnification equation. If pupils answered B to Q2 they will have got answer C to Q3.  </a:t>
            </a:r>
            <a:r>
              <a:rPr lang="en-GB" b="0" i="1" baseline="0"/>
              <a:t>To fix it (Q2 and 3) practice a further magnification where pupils have to identify which is the actual size of the object and which is the size of the image and subsequently calculate the magnification.</a:t>
            </a:r>
          </a:p>
          <a:p>
            <a:endParaRPr lang="en-GB" b="1" baseline="0"/>
          </a:p>
          <a:p>
            <a:endParaRPr lang="en-GB" b="1" baseline="0"/>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Clockwise from top left</a:t>
            </a:r>
          </a:p>
          <a:p>
            <a:pPr marL="171450" indent="-171450">
              <a:buFont typeface="Arial" panose="020B0604020202020204" pitchFamily="34" charset="0"/>
              <a:buChar char="•"/>
            </a:pPr>
            <a:r>
              <a:rPr lang="en-US" dirty="0"/>
              <a:t>Pollen</a:t>
            </a:r>
          </a:p>
          <a:p>
            <a:pPr marL="171450" indent="-171450">
              <a:buFont typeface="Arial" panose="020B0604020202020204" pitchFamily="34" charset="0"/>
              <a:buChar char="•"/>
            </a:pPr>
            <a:r>
              <a:rPr lang="en-US" dirty="0"/>
              <a:t>head of a ladybird</a:t>
            </a:r>
          </a:p>
          <a:p>
            <a:pPr marL="171450" indent="-171450">
              <a:buFont typeface="Arial" panose="020B0604020202020204" pitchFamily="34" charset="0"/>
              <a:buChar char="•"/>
            </a:pPr>
            <a:r>
              <a:rPr lang="en-US" dirty="0"/>
              <a:t>Covid</a:t>
            </a:r>
          </a:p>
          <a:p>
            <a:pPr marL="171450" indent="-171450">
              <a:buFont typeface="Arial" panose="020B0604020202020204" pitchFamily="34" charset="0"/>
              <a:buChar char="•"/>
            </a:pPr>
            <a:endParaRPr lang="en-US" dirty="0"/>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Image sources:</a:t>
            </a:r>
          </a:p>
          <a:p>
            <a:pPr marL="0" indent="0">
              <a:buFont typeface="Arial" panose="020B0604020202020204" pitchFamily="34" charset="0"/>
              <a:buNone/>
            </a:pPr>
            <a:r>
              <a:rPr lang="en-US" b="0" dirty="0" err="1"/>
              <a:t>CC@https</a:t>
            </a:r>
            <a:r>
              <a:rPr lang="en-US" b="0" dirty="0"/>
              <a:t>://</a:t>
            </a:r>
            <a:r>
              <a:rPr lang="en-US" b="0" dirty="0" err="1"/>
              <a:t>www.pickpik.com</a:t>
            </a:r>
            <a:r>
              <a:rPr lang="en-US" b="0" dirty="0"/>
              <a:t>/pollen-microscope-electron-microscope-scan-plants-grayscale-39441</a:t>
            </a:r>
          </a:p>
          <a:p>
            <a:pPr marL="0" indent="0">
              <a:buFont typeface="Arial" panose="020B0604020202020204" pitchFamily="34" charset="0"/>
              <a:buNone/>
            </a:pPr>
            <a:r>
              <a:rPr lang="en-US" b="0" dirty="0" err="1"/>
              <a:t>CC@https</a:t>
            </a:r>
            <a:r>
              <a:rPr lang="en-US" b="0" dirty="0"/>
              <a:t>://</a:t>
            </a:r>
            <a:r>
              <a:rPr lang="en-US" b="0" dirty="0" err="1"/>
              <a:t>commons.m.wikimedia.org</a:t>
            </a:r>
            <a:r>
              <a:rPr lang="en-US" b="0" dirty="0"/>
              <a:t>/wiki/File:Cabeza_de_vaquita_de_San_Antonio_vista_bajo_el_microscopio_electr%C3%B3nico_de_barrido.jpg</a:t>
            </a:r>
          </a:p>
          <a:p>
            <a:pPr marL="0" indent="0">
              <a:buFont typeface="Arial" panose="020B0604020202020204" pitchFamily="34" charset="0"/>
              <a:buNone/>
            </a:pPr>
            <a:r>
              <a:rPr lang="en-US" b="0" dirty="0" err="1"/>
              <a:t>CC@https</a:t>
            </a:r>
            <a:r>
              <a:rPr lang="en-US" b="0" dirty="0"/>
              <a:t>://garystockbridge617.getarchive.net/amp/media/coronaviruses-004-lores-50bdcc</a:t>
            </a:r>
          </a:p>
        </p:txBody>
      </p:sp>
      <p:sp>
        <p:nvSpPr>
          <p:cNvPr id="4" name="Slide Number Placeholder 3"/>
          <p:cNvSpPr>
            <a:spLocks noGrp="1"/>
          </p:cNvSpPr>
          <p:nvPr>
            <p:ph type="sldNum" sz="quarter" idx="5"/>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14596797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rtl="0" fontAlgn="base"/>
            <a:r>
              <a:rPr lang="en-GB" b="0" dirty="0"/>
              <a:t>Last lesson we mentioned light and electron microscopes. Electron microscopes allow scientists to observe specimens at a much higher magnification and resolution meaning they can see in more detail. </a:t>
            </a:r>
          </a:p>
          <a:p>
            <a:pPr rtl="0" fontAlgn="base"/>
            <a:r>
              <a:rPr lang="en-GB" b="0" i="1" dirty="0"/>
              <a:t>What is the difference between magnification and resolution? </a:t>
            </a:r>
            <a:r>
              <a:rPr lang="en-GB" b="1" i="1" dirty="0"/>
              <a:t>Magnification is </a:t>
            </a:r>
            <a:r>
              <a:rPr lang="en-GB" sz="1200" b="1" i="1" u="none" strike="noStrike" kern="1200" dirty="0">
                <a:solidFill>
                  <a:schemeClr val="tx1"/>
                </a:solidFill>
                <a:effectLst/>
                <a:latin typeface="+mn-lt"/>
                <a:ea typeface="+mn-ea"/>
                <a:cs typeface="+mn-cs"/>
              </a:rPr>
              <a:t>making an object appear larger than it actually is</a:t>
            </a:r>
            <a:r>
              <a:rPr lang="en-US" sz="1200" b="1" i="1" kern="1200" dirty="0">
                <a:solidFill>
                  <a:schemeClr val="tx1"/>
                </a:solidFill>
                <a:effectLst/>
                <a:latin typeface="+mn-lt"/>
                <a:ea typeface="+mn-ea"/>
                <a:cs typeface="+mn-cs"/>
              </a:rPr>
              <a:t>​. </a:t>
            </a:r>
            <a:r>
              <a:rPr lang="en-GB" sz="1200" b="1" i="1" u="none" strike="noStrike" kern="1200" dirty="0">
                <a:solidFill>
                  <a:schemeClr val="tx1"/>
                </a:solidFill>
                <a:effectLst/>
                <a:latin typeface="+mn-lt"/>
                <a:ea typeface="+mn-ea"/>
                <a:cs typeface="+mn-cs"/>
              </a:rPr>
              <a:t>Resolution is the ability to distinguish between two points (e.g. how detailed/blurry the image is)</a:t>
            </a:r>
            <a:endParaRPr lang="en-US" sz="1200" b="1" i="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You would never be able to see the detail in the image on the board with a light microscope. However, electron microscopes are not cheap- they can range in price from around £100,000 up to £1million plus they are meters high in size meaning you need a big enough space or room to install them. This means that the only places you tend to find electron microscopes are in university labs, in schools and colleges we stick to light microscopes.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When using microscopic images, or drawing images from under the microscope we always need to know the magnification as without this scientists would have no idea of the relative size of the object they are looking at. And would not be able to compare different images. Therefore the magnification should always be included with any photos or diagrams.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How do we calculate the total magnification for a light microscope that we are using? </a:t>
            </a:r>
            <a:r>
              <a:rPr lang="en-GB" b="1" i="1" dirty="0"/>
              <a:t>Total magnification = Eyepiece magnification x objective lens magnification</a:t>
            </a: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Cropped from </a:t>
            </a:r>
            <a:r>
              <a:rPr lang="en-GB" b="0" dirty="0" err="1"/>
              <a:t>CC@https</a:t>
            </a:r>
            <a:r>
              <a:rPr lang="en-GB" b="0" dirty="0"/>
              <a:t>://</a:t>
            </a:r>
            <a:r>
              <a:rPr lang="en-GB" b="0" dirty="0" err="1"/>
              <a:t>commons.wikimedia.org</a:t>
            </a:r>
            <a:r>
              <a:rPr lang="en-GB" b="0" dirty="0"/>
              <a:t>/wiki/File:0311_Pancreatic_Cells_Micrograph.jpg</a:t>
            </a: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Get students to hold up hands with number of fingers to choose answer. Take consensus with answers and use questioning to explain why these are the answers.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Q2 is particularly important in terms of microscope skills – they should be very careful when selecting the correct magnification for the objective lens and the slide should never touch the lens. </a:t>
            </a: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Designed to gauge prior understanding of how to use a microscope </a:t>
            </a:r>
            <a:r>
              <a:rPr lang="en-GB" b="1"/>
              <a:t> </a:t>
            </a:r>
          </a:p>
          <a:p>
            <a:endParaRPr lang="en-GB"/>
          </a:p>
          <a:p>
            <a:r>
              <a:rPr lang="en-GB"/>
              <a:t>Blue – false – need to start with lowest objective lens</a:t>
            </a:r>
          </a:p>
          <a:p>
            <a:r>
              <a:rPr lang="en-GB"/>
              <a:t>Yellow – true- you can link the iodine staining back to the starch food tests from Y8</a:t>
            </a:r>
          </a:p>
          <a:p>
            <a:r>
              <a:rPr lang="en-GB"/>
              <a:t>Green – true – need to ensure layers of cells don’t overlap</a:t>
            </a:r>
          </a:p>
          <a:p>
            <a:r>
              <a:rPr lang="en-GB"/>
              <a:t>Red – false – course focusing wheel gets cells into frame, fine focussing wheel sharpens the image</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3757366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083953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12292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81235541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7375959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622300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76266937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913927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70546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98844726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36935569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4553902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380517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364099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7280038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9223285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28502926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704463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88022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4.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9.xml"/><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3056732"/>
            <a:ext cx="564423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508980" y="-541786"/>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26883" y="1240850"/>
            <a:ext cx="4373505" cy="1815882"/>
          </a:xfrm>
          <a:prstGeom prst="rect">
            <a:avLst/>
          </a:prstGeom>
          <a:noFill/>
          <a:ln>
            <a:noFill/>
          </a:ln>
        </p:spPr>
        <p:txBody>
          <a:bodyPr wrap="square" rtlCol="0">
            <a:spAutoFit/>
          </a:bodyPr>
          <a:lstStyle/>
          <a:p>
            <a:r>
              <a:rPr lang="en-US" sz="2800">
                <a:latin typeface="Century Gothic" panose="020B0502020202020204" pitchFamily="34" charset="0"/>
              </a:rPr>
              <a:t>I think that when you use a microscope you should start with the highest objective lens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1238731" y="4175053"/>
            <a:ext cx="3194613" cy="1815882"/>
          </a:xfrm>
          <a:prstGeom prst="rect">
            <a:avLst/>
          </a:prstGeom>
          <a:noFill/>
          <a:ln>
            <a:noFill/>
          </a:ln>
        </p:spPr>
        <p:txBody>
          <a:bodyPr wrap="square" rtlCol="0">
            <a:spAutoFit/>
          </a:bodyPr>
          <a:lstStyle/>
          <a:p>
            <a:r>
              <a:rPr lang="en-US" sz="2800">
                <a:latin typeface="Century Gothic" panose="020B0502020202020204" pitchFamily="34" charset="0"/>
              </a:rPr>
              <a:t>I think that making sure the specimen is thin is really important</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478413" y="3898714"/>
            <a:ext cx="3090562" cy="2246769"/>
          </a:xfrm>
          <a:prstGeom prst="rect">
            <a:avLst/>
          </a:prstGeom>
          <a:noFill/>
          <a:ln>
            <a:noFill/>
          </a:ln>
        </p:spPr>
        <p:txBody>
          <a:bodyPr wrap="square" rtlCol="0">
            <a:spAutoFit/>
          </a:bodyPr>
          <a:lstStyle/>
          <a:p>
            <a:r>
              <a:rPr lang="en-US" sz="2800">
                <a:latin typeface="Century Gothic" panose="020B0502020202020204" pitchFamily="34" charset="0"/>
              </a:rPr>
              <a:t>I think that the fine focusing wheel is used to get the cells into the frame </a:t>
            </a:r>
          </a:p>
        </p:txBody>
      </p:sp>
      <p:sp>
        <p:nvSpPr>
          <p:cNvPr id="14" name="TextBox 13">
            <a:extLst>
              <a:ext uri="{FF2B5EF4-FFF2-40B4-BE49-F238E27FC236}">
                <a16:creationId xmlns:a16="http://schemas.microsoft.com/office/drawing/2014/main" id="{FDB9E6EF-D5F8-CD4E-89D9-48518E23E7D1}"/>
              </a:ext>
            </a:extLst>
          </p:cNvPr>
          <p:cNvSpPr txBox="1"/>
          <p:nvPr/>
        </p:nvSpPr>
        <p:spPr>
          <a:xfrm>
            <a:off x="6975480" y="684224"/>
            <a:ext cx="4210780" cy="2246769"/>
          </a:xfrm>
          <a:prstGeom prst="rect">
            <a:avLst/>
          </a:prstGeom>
          <a:noFill/>
          <a:ln>
            <a:noFill/>
          </a:ln>
        </p:spPr>
        <p:txBody>
          <a:bodyPr wrap="square" rtlCol="0">
            <a:spAutoFit/>
          </a:bodyPr>
          <a:lstStyle/>
          <a:p>
            <a:r>
              <a:rPr lang="en-US" sz="2800">
                <a:latin typeface="Century Gothic" panose="020B0502020202020204" pitchFamily="34" charset="0"/>
              </a:rPr>
              <a:t>I think that we add stains like iodine to our slides so that we can see sub-cellular structures more clearly</a:t>
            </a:r>
          </a:p>
        </p:txBody>
      </p:sp>
    </p:spTree>
    <p:extLst>
      <p:ext uri="{BB962C8B-B14F-4D97-AF65-F5344CB8AC3E}">
        <p14:creationId xmlns:p14="http://schemas.microsoft.com/office/powerpoint/2010/main" val="10696331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5632311"/>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Name the piece of equipment used to place a thin layer of onion onto the microscope slide</a:t>
            </a:r>
          </a:p>
          <a:p>
            <a:pPr marL="457200" indent="-457200">
              <a:buAutoNum type="arabicPeriod"/>
            </a:pPr>
            <a:r>
              <a:rPr lang="en-GB" sz="2400" dirty="0">
                <a:latin typeface="Century Gothic" panose="020B0502020202020204" pitchFamily="34" charset="0"/>
              </a:rPr>
              <a:t>Name the stain used to see the onion cells more clearly under the microscope</a:t>
            </a:r>
          </a:p>
          <a:p>
            <a:pPr marL="457200" indent="-457200">
              <a:buAutoNum type="arabicPeriod"/>
            </a:pPr>
            <a:r>
              <a:rPr lang="en-GB" sz="2400" dirty="0">
                <a:latin typeface="Century Gothic" panose="020B0502020202020204" pitchFamily="34" charset="0"/>
              </a:rPr>
              <a:t>What is used to move the stage up when focussing the object under the microscope?</a:t>
            </a:r>
          </a:p>
          <a:p>
            <a:pPr marL="457200" indent="-457200">
              <a:buAutoNum type="arabicPeriod"/>
            </a:pPr>
            <a:r>
              <a:rPr lang="en-GB" sz="2400" dirty="0">
                <a:latin typeface="Century Gothic" panose="020B0502020202020204" pitchFamily="34" charset="0"/>
              </a:rPr>
              <a:t>The actual length of a palisade cell is 0.06mm. Convert this to </a:t>
            </a:r>
            <a:r>
              <a:rPr lang="en-GB" sz="2400" b="0" i="0" dirty="0">
                <a:solidFill>
                  <a:srgbClr val="222222"/>
                </a:solidFill>
                <a:effectLst/>
                <a:latin typeface="Century Gothic" panose="020B0502020202020204" pitchFamily="34" charset="0"/>
              </a:rPr>
              <a:t>µ</a:t>
            </a:r>
            <a:r>
              <a:rPr lang="en-GB" sz="2400" dirty="0">
                <a:solidFill>
                  <a:srgbClr val="222222"/>
                </a:solidFill>
                <a:latin typeface="Century Gothic" panose="020B0502020202020204" pitchFamily="34" charset="0"/>
              </a:rPr>
              <a:t>m.</a:t>
            </a:r>
          </a:p>
          <a:p>
            <a:pPr marL="457200" indent="-457200">
              <a:buAutoNum type="arabicPeriod"/>
            </a:pPr>
            <a:r>
              <a:rPr lang="en-GB" sz="2400" dirty="0">
                <a:solidFill>
                  <a:srgbClr val="222222"/>
                </a:solidFill>
                <a:latin typeface="Century Gothic" panose="020B0502020202020204" pitchFamily="34" charset="0"/>
              </a:rPr>
              <a:t>Explain why it</a:t>
            </a:r>
            <a:r>
              <a:rPr lang="en-GB" sz="2400" b="0" i="0" dirty="0">
                <a:solidFill>
                  <a:srgbClr val="222222"/>
                </a:solidFill>
                <a:effectLst/>
                <a:latin typeface="Century Gothic" panose="020B0502020202020204" pitchFamily="34" charset="0"/>
              </a:rPr>
              <a:t> is easier to view the cells using the low power objective lens first. </a:t>
            </a:r>
          </a:p>
          <a:p>
            <a:pPr marL="457200" indent="-457200">
              <a:buAutoNum type="arabicPeriod"/>
            </a:pPr>
            <a:r>
              <a:rPr lang="en-GB" sz="2400" dirty="0">
                <a:solidFill>
                  <a:srgbClr val="222222"/>
                </a:solidFill>
                <a:latin typeface="Century Gothic" panose="020B0502020202020204" pitchFamily="34" charset="0"/>
              </a:rPr>
              <a:t>Explain why the objective lens should not be moved towards the stage when focussing the image.</a:t>
            </a:r>
          </a:p>
          <a:p>
            <a:pPr marL="457200" indent="-457200">
              <a:buAutoNum type="arabicPeriod"/>
            </a:pPr>
            <a:r>
              <a:rPr lang="en-GB" sz="2400" b="0" i="0" dirty="0">
                <a:solidFill>
                  <a:srgbClr val="222222"/>
                </a:solidFill>
                <a:effectLst/>
                <a:latin typeface="Century Gothic" panose="020B0502020202020204" pitchFamily="34" charset="0"/>
              </a:rPr>
              <a:t>A student views a slide under a microscope with an eyepiece lens of x5 and the ×10 objective lens. What is the total magnification of this image?</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79605" y="901602"/>
            <a:ext cx="11311342" cy="3416320"/>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Forceps</a:t>
            </a:r>
          </a:p>
          <a:p>
            <a:pPr marL="457200" indent="-457200">
              <a:buAutoNum type="arabicPeriod"/>
            </a:pPr>
            <a:r>
              <a:rPr lang="en-GB" sz="2400" b="1" dirty="0">
                <a:solidFill>
                  <a:schemeClr val="accent1"/>
                </a:solidFill>
                <a:latin typeface="Century Gothic" panose="020B0502020202020204" pitchFamily="34" charset="0"/>
              </a:rPr>
              <a:t>Iodine  </a:t>
            </a:r>
          </a:p>
          <a:p>
            <a:pPr marL="457200" indent="-457200">
              <a:buAutoNum type="arabicPeriod"/>
            </a:pPr>
            <a:r>
              <a:rPr lang="en-GB" sz="2400" b="1" dirty="0">
                <a:solidFill>
                  <a:schemeClr val="accent1"/>
                </a:solidFill>
                <a:latin typeface="Century Gothic" panose="020B0502020202020204" pitchFamily="34" charset="0"/>
              </a:rPr>
              <a:t>The coarse focus wheel</a:t>
            </a:r>
          </a:p>
          <a:p>
            <a:pPr marL="457200" indent="-457200">
              <a:buAutoNum type="arabicPeriod"/>
            </a:pPr>
            <a:r>
              <a:rPr lang="en-GB" sz="2400" b="1" dirty="0">
                <a:solidFill>
                  <a:schemeClr val="accent1"/>
                </a:solidFill>
                <a:latin typeface="Century Gothic" panose="020B0502020202020204" pitchFamily="34" charset="0"/>
              </a:rPr>
              <a:t>70 µm</a:t>
            </a:r>
          </a:p>
          <a:p>
            <a:pPr marL="457200" indent="-457200">
              <a:buAutoNum type="arabicPeriod"/>
            </a:pPr>
            <a:r>
              <a:rPr lang="en-GB" sz="2400" b="1" dirty="0">
                <a:solidFill>
                  <a:schemeClr val="accent1"/>
                </a:solidFill>
                <a:latin typeface="Century Gothic" panose="020B0502020202020204" pitchFamily="34" charset="0"/>
              </a:rPr>
              <a:t>Biggest / widest field of view or easier to focus</a:t>
            </a:r>
          </a:p>
          <a:p>
            <a:pPr marL="457200" indent="-457200">
              <a:buAutoNum type="arabicPeriod"/>
            </a:pPr>
            <a:r>
              <a:rPr lang="en-GB" sz="2400" b="1" dirty="0">
                <a:solidFill>
                  <a:schemeClr val="accent1"/>
                </a:solidFill>
                <a:latin typeface="Century Gothic" panose="020B0502020202020204" pitchFamily="34" charset="0"/>
              </a:rPr>
              <a:t>To avoid damage to lens / slide</a:t>
            </a:r>
          </a:p>
          <a:p>
            <a:pPr marL="457200" indent="-457200">
              <a:buAutoNum type="arabicPeriod"/>
            </a:pPr>
            <a:r>
              <a:rPr lang="en-GB" sz="2400" b="1" dirty="0">
                <a:solidFill>
                  <a:schemeClr val="accent1"/>
                </a:solidFill>
                <a:latin typeface="Century Gothic" panose="020B0502020202020204" pitchFamily="34" charset="0"/>
              </a:rPr>
              <a:t>X50</a:t>
            </a:r>
          </a:p>
          <a:p>
            <a:pPr marL="457200" indent="-457200">
              <a:buAutoNum type="arabicPeriod"/>
            </a:pPr>
            <a:endParaRPr lang="en-GB" sz="2400" b="1" dirty="0">
              <a:solidFill>
                <a:schemeClr val="accent1"/>
              </a:solidFill>
              <a:latin typeface="Century Gothic" panose="020B0502020202020204" pitchFamily="34" charset="0"/>
            </a:endParaRPr>
          </a:p>
          <a:p>
            <a:pPr marL="457200" indent="-457200">
              <a:buAutoNum type="arabicPeriod"/>
            </a:pP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296822"/>
            <a:ext cx="4593711" cy="2554545"/>
          </a:xfrm>
          <a:prstGeom prst="rect">
            <a:avLst/>
          </a:prstGeom>
          <a:noFill/>
          <a:ln>
            <a:noFill/>
          </a:ln>
        </p:spPr>
        <p:txBody>
          <a:bodyPr wrap="square" rtlCol="0">
            <a:spAutoFit/>
          </a:bodyPr>
          <a:lstStyle/>
          <a:p>
            <a:r>
              <a:rPr lang="en-GB" sz="2000" b="0" i="0" dirty="0">
                <a:solidFill>
                  <a:srgbClr val="222222"/>
                </a:solidFill>
                <a:effectLst/>
                <a:latin typeface="Century Gothic" panose="020B0502020202020204" pitchFamily="34" charset="0"/>
              </a:rPr>
              <a:t>A student </a:t>
            </a:r>
            <a:r>
              <a:rPr lang="en-GB" sz="2000" dirty="0">
                <a:solidFill>
                  <a:srgbClr val="222222"/>
                </a:solidFill>
                <a:latin typeface="Century Gothic" panose="020B0502020202020204" pitchFamily="34" charset="0"/>
              </a:rPr>
              <a:t>observed slides of onion cells using a microscope. The image is not magnified, and the cells appear very small. </a:t>
            </a:r>
          </a:p>
          <a:p>
            <a:endParaRPr lang="en-GB" sz="2000" b="1" dirty="0">
              <a:solidFill>
                <a:srgbClr val="222222"/>
              </a:solidFill>
              <a:latin typeface="Century Gothic" panose="020B0502020202020204" pitchFamily="34" charset="0"/>
            </a:endParaRPr>
          </a:p>
          <a:p>
            <a:r>
              <a:rPr lang="en-US" sz="2000" b="1" dirty="0">
                <a:solidFill>
                  <a:srgbClr val="009193"/>
                </a:solidFill>
                <a:latin typeface="Century Gothic" panose="020B0502020202020204" pitchFamily="34" charset="0"/>
              </a:rPr>
              <a:t>Describe </a:t>
            </a:r>
            <a:r>
              <a:rPr lang="en-GB" sz="2000" dirty="0">
                <a:solidFill>
                  <a:srgbClr val="222222"/>
                </a:solidFill>
                <a:latin typeface="Century Gothic" panose="020B0502020202020204" pitchFamily="34" charset="0"/>
              </a:rPr>
              <a:t>how a </a:t>
            </a:r>
            <a:r>
              <a:rPr lang="en-GB" sz="2000" b="0" i="0" dirty="0">
                <a:solidFill>
                  <a:srgbClr val="222222"/>
                </a:solidFill>
                <a:effectLst/>
                <a:latin typeface="Century Gothic" panose="020B0502020202020204" pitchFamily="34" charset="0"/>
              </a:rPr>
              <a:t>student could adjust the microscope to see the onion cells more clearly.</a:t>
            </a:r>
            <a:endParaRPr lang="en-US" sz="20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54867" y="4612814"/>
            <a:ext cx="7114784" cy="958596"/>
          </a:xfrm>
          <a:prstGeom prst="rect">
            <a:avLst/>
          </a:prstGeom>
          <a:noFill/>
          <a:ln>
            <a:noFill/>
          </a:ln>
        </p:spPr>
        <p:txBody>
          <a:bodyPr wrap="square" rtlCol="0">
            <a:spAutoFit/>
          </a:bodyPr>
          <a:lstStyle/>
          <a:p>
            <a:pPr marL="342900" lvl="0" indent="-342900">
              <a:lnSpc>
                <a:spcPct val="107000"/>
              </a:lnSpc>
              <a:buFont typeface="Arial" panose="020B0604020202020204" pitchFamily="34" charset="0"/>
              <a:buChar char="•"/>
            </a:pPr>
            <a:r>
              <a:rPr lang="en-GB" dirty="0">
                <a:solidFill>
                  <a:schemeClr val="accent1"/>
                </a:solidFill>
                <a:latin typeface="Century Gothic" panose="020B0502020202020204" pitchFamily="34" charset="0"/>
              </a:rPr>
              <a:t>Turn the objective lens</a:t>
            </a: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To a higher power lens</a:t>
            </a: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To increase magnification</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I: </a:t>
            </a:r>
            <a:r>
              <a:rPr lang="en-GB" i="1" dirty="0">
                <a:latin typeface="Century Gothic" panose="020B0502020202020204" pitchFamily="34" charset="0"/>
              </a:rPr>
              <a:t>Describe the process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54867" y="420842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3" name="Rectangle 2">
            <a:extLst>
              <a:ext uri="{FF2B5EF4-FFF2-40B4-BE49-F238E27FC236}">
                <a16:creationId xmlns:a16="http://schemas.microsoft.com/office/drawing/2014/main" id="{EEAB172F-5EFA-E9E2-C729-3C70B43CDBF2}"/>
              </a:ext>
            </a:extLst>
          </p:cNvPr>
          <p:cNvSpPr/>
          <p:nvPr/>
        </p:nvSpPr>
        <p:spPr>
          <a:xfrm>
            <a:off x="6898504" y="1128914"/>
            <a:ext cx="4026170" cy="3170099"/>
          </a:xfrm>
          <a:prstGeom prst="rect">
            <a:avLst/>
          </a:prstGeom>
        </p:spPr>
        <p:txBody>
          <a:bodyPr wrap="square">
            <a:spAutoFit/>
          </a:bodyPr>
          <a:lstStyle/>
          <a:p>
            <a:r>
              <a:rPr lang="en-GB" sz="2000" dirty="0">
                <a:latin typeface="Century Gothic" panose="020B0502020202020204" pitchFamily="34" charset="0"/>
              </a:rPr>
              <a:t>To ‘describe’, your answer should:</a:t>
            </a:r>
          </a:p>
          <a:p>
            <a:endParaRPr lang="en-GB" sz="2000" dirty="0">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bullet points.</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p:txBody>
      </p:sp>
      <p:pic>
        <p:nvPicPr>
          <p:cNvPr id="4" name="Google Shape;115;p5" descr="C:\Users\e.ahenkorah\AppData\Local\Microsoft\Windows\Temporary Internet Files\Content.Word\20190604_112948.jpg">
            <a:extLst>
              <a:ext uri="{FF2B5EF4-FFF2-40B4-BE49-F238E27FC236}">
                <a16:creationId xmlns:a16="http://schemas.microsoft.com/office/drawing/2014/main" id="{1E258A60-12F3-7627-24BD-7CECA7CE51EC}"/>
              </a:ext>
            </a:extLst>
          </p:cNvPr>
          <p:cNvPicPr preferRelativeResize="0"/>
          <p:nvPr/>
        </p:nvPicPr>
        <p:blipFill rotWithShape="1">
          <a:blip r:embed="rId4">
            <a:alphaModFix/>
          </a:blip>
          <a:srcRect l="10017" t="9055" r="30387" b="11710"/>
          <a:stretch/>
        </p:blipFill>
        <p:spPr>
          <a:xfrm>
            <a:off x="4679684" y="898358"/>
            <a:ext cx="1945705" cy="1944562"/>
          </a:xfrm>
          <a:prstGeom prst="rect">
            <a:avLst/>
          </a:prstGeom>
          <a:noFill/>
          <a:ln>
            <a:noFill/>
          </a:ln>
        </p:spPr>
      </p:pic>
    </p:spTree>
    <p:extLst>
      <p:ext uri="{BB962C8B-B14F-4D97-AF65-F5344CB8AC3E}">
        <p14:creationId xmlns:p14="http://schemas.microsoft.com/office/powerpoint/2010/main" val="1756323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283944"/>
            <a:ext cx="5768520" cy="707886"/>
          </a:xfrm>
          <a:prstGeom prst="rect">
            <a:avLst/>
          </a:prstGeom>
          <a:noFill/>
          <a:ln>
            <a:noFill/>
          </a:ln>
        </p:spPr>
        <p:txBody>
          <a:bodyPr wrap="square" rtlCol="0">
            <a:spAutoFit/>
          </a:bodyPr>
          <a:lstStyle/>
          <a:p>
            <a:r>
              <a:rPr lang="en-US" sz="2000" b="1" dirty="0">
                <a:solidFill>
                  <a:srgbClr val="009193"/>
                </a:solidFill>
                <a:latin typeface="Century Gothic" panose="020B0502020202020204" pitchFamily="34" charset="0"/>
              </a:rPr>
              <a:t>Describe </a:t>
            </a:r>
            <a:r>
              <a:rPr lang="en-US" sz="2000" dirty="0">
                <a:latin typeface="Century Gothic" panose="020B0502020202020204" pitchFamily="34" charset="0"/>
              </a:rPr>
              <a:t>h</a:t>
            </a:r>
            <a:r>
              <a:rPr lang="en-GB" sz="2000" b="0" i="0" dirty="0">
                <a:solidFill>
                  <a:srgbClr val="222222"/>
                </a:solidFill>
                <a:effectLst/>
                <a:latin typeface="Century Gothic" panose="020B0502020202020204" pitchFamily="34" charset="0"/>
              </a:rPr>
              <a:t>ow to prepare a slide of onion cells to look at under the microscope</a:t>
            </a:r>
            <a:endParaRPr lang="en-US" sz="20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09063" y="2711626"/>
            <a:ext cx="6544663" cy="3633495"/>
          </a:xfrm>
          <a:prstGeom prst="rect">
            <a:avLst/>
          </a:prstGeom>
          <a:noFill/>
          <a:ln>
            <a:noFill/>
          </a:ln>
        </p:spPr>
        <p:txBody>
          <a:bodyPr wrap="square" rtlCol="0">
            <a:spAutoFit/>
          </a:bodyPr>
          <a:lstStyle/>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Peel a thin layer of tissue from the inner surface of the onion.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Use forceps to carefully lay this thin layer of tissue on the microscope slide.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Use the pipette to add a drop of iodine solution on top of the onion sample.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Carefully lay a coverslip on the slide, placing one edge down first and lowering the other side slowly.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Ensure any excess liquid is soaked up carefully using filter paper or paper towel.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Arial" panose="020B0604020202020204" pitchFamily="34" charset="0"/>
              <a:buChar char="•"/>
            </a:pPr>
            <a:r>
              <a:rPr lang="en-GB" sz="1800"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Place the slide on the stage of the microscope and secure with the stage clips. </a:t>
            </a:r>
            <a:endParaRPr lang="en-GB" sz="18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We: </a:t>
            </a:r>
            <a:r>
              <a:rPr lang="en-GB" i="1" dirty="0">
                <a:latin typeface="Century Gothic" panose="020B0502020202020204" pitchFamily="34" charset="0"/>
              </a:rPr>
              <a:t>Describe the process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110362" y="220025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3" name="Rectangle 2">
            <a:extLst>
              <a:ext uri="{FF2B5EF4-FFF2-40B4-BE49-F238E27FC236}">
                <a16:creationId xmlns:a16="http://schemas.microsoft.com/office/drawing/2014/main" id="{685F3597-474B-6377-7C44-49CC44902631}"/>
              </a:ext>
            </a:extLst>
          </p:cNvPr>
          <p:cNvSpPr/>
          <p:nvPr/>
        </p:nvSpPr>
        <p:spPr>
          <a:xfrm>
            <a:off x="6898504" y="1128914"/>
            <a:ext cx="4026170" cy="3170099"/>
          </a:xfrm>
          <a:prstGeom prst="rect">
            <a:avLst/>
          </a:prstGeom>
        </p:spPr>
        <p:txBody>
          <a:bodyPr wrap="square">
            <a:spAutoFit/>
          </a:bodyPr>
          <a:lstStyle/>
          <a:p>
            <a:r>
              <a:rPr lang="en-GB" sz="2000" dirty="0">
                <a:latin typeface="Century Gothic" panose="020B0502020202020204" pitchFamily="34" charset="0"/>
              </a:rPr>
              <a:t>To ‘describe’, your answer should:</a:t>
            </a:r>
          </a:p>
          <a:p>
            <a:endParaRPr lang="en-GB" sz="2000" dirty="0">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bullet points.</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p:txBody>
      </p:sp>
    </p:spTree>
    <p:extLst>
      <p:ext uri="{BB962C8B-B14F-4D97-AF65-F5344CB8AC3E}">
        <p14:creationId xmlns:p14="http://schemas.microsoft.com/office/powerpoint/2010/main" val="9044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38BD3D1-C602-476B-9ED5-198C26001B3D}"/>
              </a:ext>
            </a:extLst>
          </p:cNvPr>
          <p:cNvSpPr txBox="1"/>
          <p:nvPr/>
        </p:nvSpPr>
        <p:spPr>
          <a:xfrm>
            <a:off x="218921" y="1131334"/>
            <a:ext cx="6101668" cy="1015663"/>
          </a:xfrm>
          <a:prstGeom prst="rect">
            <a:avLst/>
          </a:prstGeom>
          <a:noFill/>
          <a:ln>
            <a:noFill/>
          </a:ln>
        </p:spPr>
        <p:txBody>
          <a:bodyPr wrap="square" rtlCol="0">
            <a:spAutoFit/>
          </a:bodyPr>
          <a:lstStyle/>
          <a:p>
            <a:r>
              <a:rPr lang="en-US" sz="2000" b="1" dirty="0">
                <a:solidFill>
                  <a:srgbClr val="009193"/>
                </a:solidFill>
                <a:latin typeface="Century Gothic" panose="020B0502020202020204" pitchFamily="34" charset="0"/>
              </a:rPr>
              <a:t>Describe </a:t>
            </a:r>
            <a:r>
              <a:rPr lang="en-US" sz="2000" dirty="0">
                <a:latin typeface="Century Gothic" panose="020B0502020202020204" pitchFamily="34" charset="0"/>
              </a:rPr>
              <a:t>h</a:t>
            </a:r>
            <a:r>
              <a:rPr lang="en-GB" sz="2000" b="0" i="0" dirty="0">
                <a:solidFill>
                  <a:srgbClr val="222222"/>
                </a:solidFill>
                <a:effectLst/>
                <a:latin typeface="Century Gothic" panose="020B0502020202020204" pitchFamily="34" charset="0"/>
              </a:rPr>
              <a:t>ow to use a microscope to observe a prepared slide of onion cells at a magnification of x50 with an eyepiece lens of x5.</a:t>
            </a:r>
          </a:p>
        </p:txBody>
      </p:sp>
      <p:sp>
        <p:nvSpPr>
          <p:cNvPr id="7" name="TextBox 6">
            <a:extLst>
              <a:ext uri="{FF2B5EF4-FFF2-40B4-BE49-F238E27FC236}">
                <a16:creationId xmlns:a16="http://schemas.microsoft.com/office/drawing/2014/main" id="{B7A3DBB4-E61A-41DB-AB0D-ECE0B2A2E82B}"/>
              </a:ext>
            </a:extLst>
          </p:cNvPr>
          <p:cNvSpPr txBox="1"/>
          <p:nvPr/>
        </p:nvSpPr>
        <p:spPr>
          <a:xfrm>
            <a:off x="176463" y="2651716"/>
            <a:ext cx="6529137" cy="3970318"/>
          </a:xfrm>
          <a:prstGeom prst="rect">
            <a:avLst/>
          </a:prstGeom>
          <a:noFill/>
          <a:ln>
            <a:noFill/>
          </a:ln>
        </p:spPr>
        <p:txBody>
          <a:bodyPr wrap="square" rtlCol="0">
            <a:spAutoFit/>
          </a:bodyPr>
          <a:lstStyle/>
          <a:p>
            <a:pPr marL="216000" indent="-21600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Place slide on stage</a:t>
            </a:r>
          </a:p>
          <a:p>
            <a:pPr marL="216000" indent="-21600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Ensure the objective lens is set to the lowest magnification</a:t>
            </a:r>
          </a:p>
          <a:p>
            <a:pPr marL="216000" indent="-21600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Use the x5 eyepiece lens</a:t>
            </a:r>
          </a:p>
          <a:p>
            <a:pPr marL="216000" indent="-21600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Look through the eyepiece and use the coarse </a:t>
            </a:r>
            <a:r>
              <a:rPr lang="en-GB" dirty="0">
                <a:solidFill>
                  <a:schemeClr val="accent1"/>
                </a:solidFill>
                <a:latin typeface="Century Gothic" panose="020B0502020202020204" pitchFamily="34" charset="0"/>
              </a:rPr>
              <a:t>focus wheel to bring the stage as close to the lens as possible</a:t>
            </a:r>
          </a:p>
          <a:p>
            <a:pPr marL="216000" indent="-21600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Slide must not touch lens</a:t>
            </a:r>
          </a:p>
          <a:p>
            <a:pPr marL="216000" indent="-21600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Turn the focus wheel the other way until the cells are more in focus </a:t>
            </a:r>
          </a:p>
          <a:p>
            <a:pPr marL="216000" indent="-21600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Rotate the objective lens to </a:t>
            </a:r>
            <a:r>
              <a:rPr lang="en-GB" dirty="0">
                <a:solidFill>
                  <a:schemeClr val="accent1"/>
                </a:solidFill>
                <a:latin typeface="Century Gothic" panose="020B0502020202020204" pitchFamily="34" charset="0"/>
              </a:rPr>
              <a:t>x 10</a:t>
            </a:r>
          </a:p>
          <a:p>
            <a:pPr marL="216000" indent="-216000" algn="l">
              <a:spcAft>
                <a:spcPts val="0"/>
              </a:spcAft>
              <a:buFont typeface="Arial" panose="020B0604020202020204" pitchFamily="34" charset="0"/>
              <a:buChar char="•"/>
            </a:pPr>
            <a:r>
              <a:rPr lang="en-GB" dirty="0">
                <a:solidFill>
                  <a:schemeClr val="accent1"/>
                </a:solidFill>
                <a:latin typeface="Century Gothic" panose="020B0502020202020204" pitchFamily="34" charset="0"/>
              </a:rPr>
              <a:t>Turn the fine focus wheel to bring the cells into focus and look at the cells</a:t>
            </a:r>
          </a:p>
          <a:p>
            <a:pPr marL="216000" indent="-216000" algn="l">
              <a:spcAft>
                <a:spcPts val="0"/>
              </a:spcAft>
              <a:buFont typeface="Arial" panose="020B0604020202020204" pitchFamily="34" charset="0"/>
              <a:buChar char="•"/>
            </a:pPr>
            <a:r>
              <a:rPr lang="en-GB" b="0" i="0" dirty="0">
                <a:solidFill>
                  <a:schemeClr val="accent1"/>
                </a:solidFill>
                <a:effectLst/>
                <a:latin typeface="Century Gothic" panose="020B0502020202020204" pitchFamily="34" charset="0"/>
              </a:rPr>
              <a:t>×5 eyepiece and ×10 objective lenses (gives total magnification of ×50)</a:t>
            </a:r>
          </a:p>
        </p:txBody>
      </p:sp>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You: </a:t>
            </a:r>
            <a:r>
              <a:rPr lang="en-GB" i="1" dirty="0">
                <a:latin typeface="Century Gothic" panose="020B0502020202020204" pitchFamily="34" charset="0"/>
              </a:rPr>
              <a:t>Describe the process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110362" y="2237830"/>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898504" y="1128914"/>
            <a:ext cx="4026170" cy="3170099"/>
          </a:xfrm>
          <a:prstGeom prst="rect">
            <a:avLst/>
          </a:prstGeom>
        </p:spPr>
        <p:txBody>
          <a:bodyPr wrap="square">
            <a:spAutoFit/>
          </a:bodyPr>
          <a:lstStyle/>
          <a:p>
            <a:r>
              <a:rPr lang="en-GB" sz="2000" dirty="0">
                <a:latin typeface="Century Gothic" panose="020B0502020202020204" pitchFamily="34" charset="0"/>
              </a:rPr>
              <a:t>To ‘describe’, your answer should:</a:t>
            </a:r>
          </a:p>
          <a:p>
            <a:endParaRPr lang="en-GB" sz="2000" dirty="0">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bullet points.</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p:txBody>
      </p:sp>
    </p:spTree>
    <p:extLst>
      <p:ext uri="{BB962C8B-B14F-4D97-AF65-F5344CB8AC3E}">
        <p14:creationId xmlns:p14="http://schemas.microsoft.com/office/powerpoint/2010/main" val="2312149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Complete the tasks below.</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4" y="1096013"/>
            <a:ext cx="10639277" cy="3416320"/>
          </a:xfrm>
          <a:prstGeom prst="rect">
            <a:avLst/>
          </a:prstGeom>
          <a:noFill/>
        </p:spPr>
        <p:txBody>
          <a:bodyPr wrap="square" rtlCol="0">
            <a:spAutoFit/>
          </a:bodyPr>
          <a:lstStyle/>
          <a:p>
            <a:r>
              <a:rPr lang="en-GB" sz="2400">
                <a:latin typeface="Century Gothic" panose="020B0502020202020204" pitchFamily="34" charset="0"/>
              </a:rPr>
              <a:t>1. Carry out the investigation using the worksheet provided</a:t>
            </a:r>
          </a:p>
          <a:p>
            <a:endParaRPr lang="en-GB" sz="2400">
              <a:latin typeface="Century Gothic" panose="020B0502020202020204" pitchFamily="34" charset="0"/>
            </a:endParaRPr>
          </a:p>
          <a:p>
            <a:r>
              <a:rPr lang="en-GB" sz="2400">
                <a:latin typeface="Century Gothic" panose="020B0502020202020204" pitchFamily="34" charset="0"/>
              </a:rPr>
              <a:t>2. Complete any sections that are missing</a:t>
            </a:r>
          </a:p>
          <a:p>
            <a:endParaRPr lang="en-GB" sz="2400">
              <a:latin typeface="Century Gothic" panose="020B0502020202020204" pitchFamily="34" charset="0"/>
            </a:endParaRPr>
          </a:p>
          <a:p>
            <a:r>
              <a:rPr lang="en-GB" sz="2400">
                <a:latin typeface="Century Gothic" panose="020B0502020202020204" pitchFamily="34" charset="0"/>
              </a:rPr>
              <a:t>3. Draw and label your cells. Include the magnification that you have calculated. </a:t>
            </a:r>
          </a:p>
          <a:p>
            <a:endParaRPr lang="en-GB" sz="2400">
              <a:latin typeface="Century Gothic" panose="020B0502020202020204" pitchFamily="34" charset="0"/>
            </a:endParaRPr>
          </a:p>
          <a:p>
            <a:endParaRPr lang="en-US" sz="2400"/>
          </a:p>
          <a:p>
            <a:endParaRPr lang="en-US" sz="2400"/>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0F201503-69FE-B840-808C-39DD75720E5C}"/>
                  </a:ext>
                </a:extLst>
              </p:cNvPr>
              <p:cNvSpPr/>
              <p:nvPr/>
            </p:nvSpPr>
            <p:spPr>
              <a:xfrm>
                <a:off x="540000" y="3635178"/>
                <a:ext cx="6847644" cy="987001"/>
              </a:xfrm>
              <a:prstGeom prst="rect">
                <a:avLst/>
              </a:prstGeom>
              <a:solidFill>
                <a:schemeClr val="accent3">
                  <a:lumMod val="40000"/>
                  <a:lumOff val="60000"/>
                </a:schemeClr>
              </a:solidFill>
            </p:spPr>
            <p:txBody>
              <a:bodyPr wrap="none">
                <a:spAutoFit/>
              </a:bodyPr>
              <a:lstStyle/>
              <a:p>
                <a:pPr/>
                <a14:m>
                  <m:oMathPara xmlns:m="http://schemas.openxmlformats.org/officeDocument/2006/math">
                    <m:oMathParaPr>
                      <m:jc m:val="left"/>
                    </m:oMathParaPr>
                    <m:oMath xmlns:m="http://schemas.openxmlformats.org/officeDocument/2006/math">
                      <m:r>
                        <a:rPr lang="en-US" sz="2800" b="1" i="1" dirty="0">
                          <a:latin typeface="Cambria Math" panose="02040503050406030204" pitchFamily="18" charset="0"/>
                        </a:rPr>
                        <m:t>𝑴𝒂𝒈𝒏𝒊𝒇𝒊𝒄𝒂𝒕𝒊𝒐𝒏</m:t>
                      </m:r>
                      <m:r>
                        <a:rPr lang="en-US" sz="2800" b="1" i="1" dirty="0">
                          <a:latin typeface="Cambria Math" panose="02040503050406030204" pitchFamily="18" charset="0"/>
                        </a:rPr>
                        <m:t> </m:t>
                      </m:r>
                      <m:r>
                        <a:rPr lang="en-US" sz="2800" i="1" dirty="0">
                          <a:latin typeface="Cambria Math" panose="02040503050406030204" pitchFamily="18" charset="0"/>
                        </a:rPr>
                        <m:t>= </m:t>
                      </m:r>
                      <m:f>
                        <m:fPr>
                          <m:ctrlPr>
                            <a:rPr lang="en-US" sz="2800" i="1" dirty="0">
                              <a:latin typeface="Cambria Math" panose="02040503050406030204" pitchFamily="18" charset="0"/>
                            </a:rPr>
                          </m:ctrlPr>
                        </m:fPr>
                        <m:num>
                          <m:r>
                            <a:rPr lang="en-GB" sz="2800" i="1" dirty="0">
                              <a:latin typeface="Cambria Math" panose="02040503050406030204" pitchFamily="18" charset="0"/>
                            </a:rPr>
                            <m:t>𝑆𝑖𝑧𝑒</m:t>
                          </m:r>
                          <m:r>
                            <a:rPr lang="en-GB" sz="2800" i="1" dirty="0">
                              <a:latin typeface="Cambria Math" panose="02040503050406030204" pitchFamily="18" charset="0"/>
                            </a:rPr>
                            <m:t> </m:t>
                          </m:r>
                          <m:r>
                            <a:rPr lang="en-GB" sz="2800" i="1" dirty="0">
                              <a:latin typeface="Cambria Math" panose="02040503050406030204" pitchFamily="18" charset="0"/>
                            </a:rPr>
                            <m:t>𝑜𝑓</m:t>
                          </m:r>
                          <m:r>
                            <a:rPr lang="en-GB" sz="2800" i="1" dirty="0">
                              <a:latin typeface="Cambria Math" panose="02040503050406030204" pitchFamily="18" charset="0"/>
                            </a:rPr>
                            <m:t> </m:t>
                          </m:r>
                          <m:r>
                            <a:rPr lang="en-GB" sz="2800" i="1" dirty="0">
                              <a:latin typeface="Cambria Math" panose="02040503050406030204" pitchFamily="18" charset="0"/>
                            </a:rPr>
                            <m:t>𝑖𝑚𝑎𝑔𝑒</m:t>
                          </m:r>
                        </m:num>
                        <m:den>
                          <m:r>
                            <a:rPr lang="en-GB" sz="2800" i="1" dirty="0">
                              <a:latin typeface="Cambria Math" panose="02040503050406030204" pitchFamily="18" charset="0"/>
                            </a:rPr>
                            <m:t>𝑎𝑐𝑡𝑢𝑎𝑙</m:t>
                          </m:r>
                          <m:r>
                            <a:rPr lang="en-GB" sz="2800" i="1" dirty="0">
                              <a:latin typeface="Cambria Math" panose="02040503050406030204" pitchFamily="18" charset="0"/>
                            </a:rPr>
                            <m:t> </m:t>
                          </m:r>
                          <m:r>
                            <a:rPr lang="en-GB" sz="2800" i="1" dirty="0">
                              <a:latin typeface="Cambria Math" panose="02040503050406030204" pitchFamily="18" charset="0"/>
                            </a:rPr>
                            <m:t>𝑠𝑖𝑧𝑒</m:t>
                          </m:r>
                          <m:r>
                            <a:rPr lang="en-GB" sz="2800" i="1" dirty="0">
                              <a:latin typeface="Cambria Math" panose="02040503050406030204" pitchFamily="18" charset="0"/>
                            </a:rPr>
                            <m:t> </m:t>
                          </m:r>
                          <m:r>
                            <a:rPr lang="en-GB" sz="2800" i="1" dirty="0">
                              <a:latin typeface="Cambria Math" panose="02040503050406030204" pitchFamily="18" charset="0"/>
                            </a:rPr>
                            <m:t>𝑜𝑓</m:t>
                          </m:r>
                          <m:r>
                            <a:rPr lang="en-GB" sz="2800" i="1" dirty="0">
                              <a:latin typeface="Cambria Math" panose="02040503050406030204" pitchFamily="18" charset="0"/>
                            </a:rPr>
                            <m:t> </m:t>
                          </m:r>
                          <m:r>
                            <a:rPr lang="en-GB" sz="2800" i="1" dirty="0">
                              <a:latin typeface="Cambria Math" panose="02040503050406030204" pitchFamily="18" charset="0"/>
                            </a:rPr>
                            <m:t>𝑜𝑏𝑗𝑒𝑐𝑡</m:t>
                          </m:r>
                        </m:den>
                      </m:f>
                    </m:oMath>
                  </m:oMathPara>
                </a14:m>
                <a:endParaRPr lang="en-US" sz="2800">
                  <a:latin typeface="Century Gothic" panose="020B0502020202020204" pitchFamily="34" charset="0"/>
                </a:endParaRPr>
              </a:p>
            </p:txBody>
          </p:sp>
        </mc:Choice>
        <mc:Fallback xmlns="">
          <p:sp>
            <p:nvSpPr>
              <p:cNvPr id="5" name="Rectangle 4">
                <a:extLst>
                  <a:ext uri="{FF2B5EF4-FFF2-40B4-BE49-F238E27FC236}">
                    <a16:creationId xmlns:a16="http://schemas.microsoft.com/office/drawing/2014/main" id="{0F201503-69FE-B840-808C-39DD75720E5C}"/>
                  </a:ext>
                </a:extLst>
              </p:cNvPr>
              <p:cNvSpPr>
                <a:spLocks noRot="1" noChangeAspect="1" noMove="1" noResize="1" noEditPoints="1" noAdjustHandles="1" noChangeArrowheads="1" noChangeShapeType="1" noTextEdit="1"/>
              </p:cNvSpPr>
              <p:nvPr/>
            </p:nvSpPr>
            <p:spPr>
              <a:xfrm>
                <a:off x="540000" y="3635178"/>
                <a:ext cx="6847644" cy="987001"/>
              </a:xfrm>
              <a:prstGeom prst="rect">
                <a:avLst/>
              </a:prstGeom>
              <a:blipFill>
                <a:blip r:embed="rId3"/>
                <a:stretch>
                  <a:fillRect l="-1111" t="-2564" b="-12821"/>
                </a:stretch>
              </a:blipFill>
            </p:spPr>
            <p:txBody>
              <a:bodyPr/>
              <a:lstStyle/>
              <a:p>
                <a:r>
                  <a:rPr lang="en-GB">
                    <a:noFill/>
                  </a:rPr>
                  <a:t> </a:t>
                </a:r>
              </a:p>
            </p:txBody>
          </p:sp>
        </mc:Fallback>
      </mc:AlternateContent>
    </p:spTree>
    <p:extLst>
      <p:ext uri="{BB962C8B-B14F-4D97-AF65-F5344CB8AC3E}">
        <p14:creationId xmlns:p14="http://schemas.microsoft.com/office/powerpoint/2010/main" val="408376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902" y="716430"/>
            <a:ext cx="11312416" cy="7078861"/>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statement is correct?</a:t>
            </a:r>
          </a:p>
          <a:p>
            <a:pPr marL="457200" indent="-457200">
              <a:buFont typeface="Wingdings" pitchFamily="2" charset="2"/>
              <a:buChar char="q"/>
            </a:pPr>
            <a:r>
              <a:rPr lang="en-GB" sz="2400">
                <a:latin typeface="Century Gothic" panose="020B0502020202020204" pitchFamily="34" charset="0"/>
              </a:rPr>
              <a:t>Light microscopes are able to show cell organelles in great detail</a:t>
            </a:r>
          </a:p>
          <a:p>
            <a:pPr marL="457200" indent="-457200">
              <a:buFont typeface="Wingdings" pitchFamily="2" charset="2"/>
              <a:buChar char="q"/>
            </a:pPr>
            <a:r>
              <a:rPr lang="en-GB" sz="2400">
                <a:latin typeface="Century Gothic" panose="020B0502020202020204" pitchFamily="34" charset="0"/>
              </a:rPr>
              <a:t>Light microscopes are useful for looking at relative sizes of cells</a:t>
            </a:r>
          </a:p>
          <a:p>
            <a:pPr marL="457200" indent="-457200">
              <a:buFont typeface="Wingdings" pitchFamily="2" charset="2"/>
              <a:buChar char="q"/>
            </a:pPr>
            <a:r>
              <a:rPr lang="en-GB" sz="2400">
                <a:latin typeface="Century Gothic" panose="020B0502020202020204" pitchFamily="34" charset="0"/>
              </a:rPr>
              <a:t>Light microscopes are useful for discovering new cell structures</a:t>
            </a:r>
          </a:p>
          <a:p>
            <a:endParaRPr lang="en-GB" sz="2400">
              <a:latin typeface="Century Gothic" panose="020B0502020202020204" pitchFamily="34" charset="0"/>
            </a:endParaRPr>
          </a:p>
          <a:p>
            <a:r>
              <a:rPr lang="en-GB" sz="2400">
                <a:latin typeface="Century Gothic" panose="020B0502020202020204" pitchFamily="34" charset="0"/>
              </a:rPr>
              <a:t>2. Which is a precaution for looking at slides under a light microscope?</a:t>
            </a:r>
          </a:p>
          <a:p>
            <a:pPr marL="457200" indent="-457200">
              <a:buFont typeface="Wingdings" pitchFamily="2" charset="2"/>
              <a:buChar char="q"/>
            </a:pPr>
            <a:r>
              <a:rPr lang="en-GB" sz="2400">
                <a:latin typeface="Century Gothic" panose="020B0502020202020204" pitchFamily="34" charset="0"/>
              </a:rPr>
              <a:t>Ensure that there is no stain on the slide so it does not obstruct the sample</a:t>
            </a:r>
          </a:p>
          <a:p>
            <a:pPr marL="457200" indent="-457200">
              <a:buFont typeface="Wingdings" pitchFamily="2" charset="2"/>
              <a:buChar char="q"/>
            </a:pPr>
            <a:r>
              <a:rPr lang="en-GB" sz="2400">
                <a:latin typeface="Century Gothic" panose="020B0502020202020204" pitchFamily="34" charset="0"/>
              </a:rPr>
              <a:t>Ensure that the cover slip is carried and applied from the middle</a:t>
            </a:r>
          </a:p>
          <a:p>
            <a:pPr marL="457200" indent="-457200">
              <a:buFont typeface="Wingdings" pitchFamily="2" charset="2"/>
              <a:buChar char="q"/>
            </a:pPr>
            <a:r>
              <a:rPr lang="en-GB" sz="2400">
                <a:latin typeface="Century Gothic" panose="020B0502020202020204" pitchFamily="34" charset="0"/>
              </a:rPr>
              <a:t>Ensure that the sample of cells is a very thin layer</a:t>
            </a:r>
          </a:p>
          <a:p>
            <a:endParaRPr lang="en-GB" sz="2400">
              <a:latin typeface="Century Gothic" panose="020B0502020202020204" pitchFamily="34" charset="0"/>
            </a:endParaRPr>
          </a:p>
          <a:p>
            <a:r>
              <a:rPr lang="en-GB" sz="2400">
                <a:latin typeface="Century Gothic" panose="020B0502020202020204" pitchFamily="34" charset="0"/>
              </a:rPr>
              <a:t>3. Which states the correct functions of the focusing wheels?</a:t>
            </a:r>
          </a:p>
          <a:p>
            <a:pPr marL="457200" indent="-457200">
              <a:buFont typeface="Wingdings" pitchFamily="2" charset="2"/>
              <a:buChar char="q"/>
            </a:pPr>
            <a:r>
              <a:rPr lang="en-GB" sz="2300">
                <a:latin typeface="Century Gothic" panose="020B0502020202020204" pitchFamily="34" charset="0"/>
              </a:rPr>
              <a:t>The fine focusing wheel is used to get the cells into the frame and the coarse focusing wheel is used to focus closely</a:t>
            </a:r>
          </a:p>
          <a:p>
            <a:pPr marL="457200" indent="-457200">
              <a:buFont typeface="Wingdings" pitchFamily="2" charset="2"/>
              <a:buChar char="q"/>
            </a:pPr>
            <a:r>
              <a:rPr lang="en-GB" sz="2300">
                <a:latin typeface="Century Gothic" panose="020B0502020202020204" pitchFamily="34" charset="0"/>
              </a:rPr>
              <a:t>The coarse focusing wheel is used to get the slide into the right position and the fine focusing wheel is used to get the cells into the frame</a:t>
            </a:r>
          </a:p>
          <a:p>
            <a:pPr marL="457200" indent="-457200">
              <a:buFont typeface="Wingdings" pitchFamily="2" charset="2"/>
              <a:buChar char="q"/>
            </a:pPr>
            <a:r>
              <a:rPr lang="en-GB" sz="2300">
                <a:latin typeface="Century Gothic" panose="020B0502020202020204" pitchFamily="34" charset="0"/>
              </a:rPr>
              <a:t>The coarse focusing wheel is used to get the cells into the frame and the fine focusing wheel is used to sharpen the image</a:t>
            </a:r>
          </a:p>
          <a:p>
            <a:endParaRPr lang="en-GB" sz="2400">
              <a:latin typeface="Century Gothic" panose="020B0502020202020204" pitchFamily="34" charset="0"/>
            </a:endParaRPr>
          </a:p>
          <a:p>
            <a:pPr marL="457200" indent="-457200"/>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251902" y="-120396"/>
            <a:ext cx="10620000" cy="720000"/>
          </a:xfrm>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140974" y="120499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140974" y="336738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154881" y="589356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588128237"/>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0397" y="742813"/>
            <a:ext cx="11096680" cy="5539978"/>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State the equation to calculate the magnification of an image.</a:t>
            </a: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why electron microscopes are useful.</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Name the part of the microscope where the magnification is adjusted.</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similarities and differences between plant and animal cells.</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Font typeface="+mj-lt"/>
              <a:buAutoNum type="arabicPeriod" startAt="5"/>
            </a:pPr>
            <a:r>
              <a:rPr lang="en-GB" sz="2400">
                <a:latin typeface="Century Gothic" panose="020B0502020202020204" pitchFamily="34" charset="0"/>
              </a:rPr>
              <a:t>Name a type of plant cell that you would not expect to see many chloroplasts in.</a:t>
            </a:r>
          </a:p>
        </p:txBody>
      </p:sp>
      <mc:AlternateContent xmlns:mc="http://schemas.openxmlformats.org/markup-compatibility/2006">
        <mc:Choice xmlns:a14="http://schemas.microsoft.com/office/drawing/2010/main" Requires="a14">
          <p:sp>
            <p:nvSpPr>
              <p:cNvPr id="9" name="TextBox 8"/>
              <p:cNvSpPr txBox="1"/>
              <p:nvPr/>
            </p:nvSpPr>
            <p:spPr>
              <a:xfrm>
                <a:off x="902317" y="1463554"/>
                <a:ext cx="10306358" cy="76687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400" b="1" i="1" smtClean="0">
                          <a:solidFill>
                            <a:schemeClr val="accent1"/>
                          </a:solidFill>
                          <a:latin typeface="Cambria Math" panose="02040503050406030204" pitchFamily="18" charset="0"/>
                        </a:rPr>
                        <m:t>𝑴𝒂𝒈𝒏𝒊𝒇𝒊𝒄𝒂𝒕𝒊𝒐𝒏</m:t>
                      </m:r>
                      <m:r>
                        <a:rPr lang="en-GB" sz="2400" b="1" i="1"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𝑺𝒊𝒛𝒆</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𝒊𝒎𝒂𝒈𝒆</m:t>
                          </m:r>
                        </m:num>
                        <m:den>
                          <m:r>
                            <a:rPr lang="en-GB" sz="2400" b="1" i="1" smtClean="0">
                              <a:solidFill>
                                <a:schemeClr val="accent1"/>
                              </a:solidFill>
                              <a:latin typeface="Cambria Math" panose="02040503050406030204" pitchFamily="18" charset="0"/>
                            </a:rPr>
                            <m:t>𝑺𝒊𝒛𝒆</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𝒐𝒇</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𝒓𝒆𝒂𝒍</m:t>
                          </m:r>
                          <m:r>
                            <a:rPr lang="en-GB" sz="2400" b="1" i="1" smtClean="0">
                              <a:solidFill>
                                <a:schemeClr val="accent1"/>
                              </a:solidFill>
                              <a:latin typeface="Cambria Math" panose="02040503050406030204" pitchFamily="18" charset="0"/>
                            </a:rPr>
                            <m:t> </m:t>
                          </m:r>
                          <m:r>
                            <a:rPr lang="en-GB" sz="2400" b="1" i="1" smtClean="0">
                              <a:solidFill>
                                <a:schemeClr val="accent1"/>
                              </a:solidFill>
                              <a:latin typeface="Cambria Math" panose="02040503050406030204" pitchFamily="18" charset="0"/>
                            </a:rPr>
                            <m:t>𝒐𝒃𝒋𝒆𝒄𝒕</m:t>
                          </m:r>
                        </m:den>
                      </m:f>
                    </m:oMath>
                  </m:oMathPara>
                </a14:m>
                <a:endParaRPr lang="en-GB" sz="2400" b="1">
                  <a:solidFill>
                    <a:schemeClr val="accent1"/>
                  </a:solidFill>
                  <a:latin typeface="Century Gothic" panose="020B0502020202020204" pitchFamily="34" charset="0"/>
                </a:endParaRPr>
              </a:p>
            </p:txBody>
          </p:sp>
        </mc:Choice>
        <mc:Fallback>
          <p:sp>
            <p:nvSpPr>
              <p:cNvPr id="9" name="TextBox 8"/>
              <p:cNvSpPr txBox="1">
                <a:spLocks noRot="1" noChangeAspect="1" noMove="1" noResize="1" noEditPoints="1" noAdjustHandles="1" noChangeArrowheads="1" noChangeShapeType="1" noTextEdit="1"/>
              </p:cNvSpPr>
              <p:nvPr/>
            </p:nvSpPr>
            <p:spPr>
              <a:xfrm>
                <a:off x="902317" y="1463554"/>
                <a:ext cx="10306358" cy="766877"/>
              </a:xfrm>
              <a:prstGeom prst="rect">
                <a:avLst/>
              </a:prstGeom>
              <a:blipFill>
                <a:blip r:embed="rId3"/>
                <a:stretch>
                  <a:fillRect l="-1355" t="-6557" b="-19672"/>
                </a:stretch>
              </a:blipFill>
            </p:spPr>
            <p:txBody>
              <a:bodyPr/>
              <a:lstStyle/>
              <a:p>
                <a:r>
                  <a:rPr lang="en-GB">
                    <a:noFill/>
                  </a:rPr>
                  <a:t> </a:t>
                </a:r>
              </a:p>
            </p:txBody>
          </p:sp>
        </mc:Fallback>
      </mc:AlternateContent>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a:xfrm>
            <a:off x="439792" y="-12528"/>
            <a:ext cx="10620000" cy="720000"/>
          </a:xfrm>
        </p:spPr>
        <p:txBody>
          <a:bodyPr>
            <a:normAutofit/>
          </a:bodyPr>
          <a:lstStyle/>
          <a:p>
            <a:r>
              <a:rPr lang="en-GB" u="sng">
                <a:latin typeface="Century Gothic" panose="020B0502020202020204" pitchFamily="34" charset="0"/>
              </a:rPr>
              <a:t>Observing Cells</a:t>
            </a:r>
          </a:p>
        </p:txBody>
      </p:sp>
      <p:sp>
        <p:nvSpPr>
          <p:cNvPr id="10" name="TextBox 9"/>
          <p:cNvSpPr txBox="1"/>
          <p:nvPr/>
        </p:nvSpPr>
        <p:spPr>
          <a:xfrm>
            <a:off x="914843" y="2576731"/>
            <a:ext cx="10466895"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They have greater magnification and resolution than light microscopes, allowing imaging of sub-cellular structures.</a:t>
            </a:r>
          </a:p>
        </p:txBody>
      </p:sp>
      <p:sp>
        <p:nvSpPr>
          <p:cNvPr id="8" name="TextBox 7">
            <a:extLst>
              <a:ext uri="{FF2B5EF4-FFF2-40B4-BE49-F238E27FC236}">
                <a16:creationId xmlns:a16="http://schemas.microsoft.com/office/drawing/2014/main" id="{5156D7DA-519C-2043-A6BC-E38E546626A2}"/>
              </a:ext>
            </a:extLst>
          </p:cNvPr>
          <p:cNvSpPr txBox="1"/>
          <p:nvPr/>
        </p:nvSpPr>
        <p:spPr>
          <a:xfrm>
            <a:off x="902317" y="3667044"/>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objective lens</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877763" y="4369637"/>
            <a:ext cx="10653820" cy="1107996"/>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Plant and animal cells are both eukaryotic. They both contain a nucleus as well as a cell membrane, cytoplasm, mitochondria and ribosomes. Plant cells only also contain chloroplasts, vacuole and cell wall.</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02317" y="6215663"/>
            <a:ext cx="2021634" cy="380848"/>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Root hair cell</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B3.1.6</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Observing Cells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21/10/2024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pPr marL="342900" indent="-342900">
              <a:buFont typeface="Wingdings" pitchFamily="2" charset="2"/>
              <a:buChar char="Ø"/>
            </a:pPr>
            <a:r>
              <a:rPr lang="en-US" sz="2000" b="1">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81558" y="4606481"/>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04609"/>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15585"/>
            <a:ext cx="10620000" cy="3046988"/>
          </a:xfrm>
          <a:prstGeom prst="rect">
            <a:avLst/>
          </a:prstGeom>
          <a:noFill/>
          <a:ln>
            <a:noFill/>
          </a:ln>
        </p:spPr>
        <p:txBody>
          <a:bodyPr wrap="square" rtlCol="0">
            <a:spAutoFit/>
          </a:bodyPr>
          <a:lstStyle/>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State that light microscopes are used to look at the overall structure and size of cells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how to look at a specimen under a light microscope</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how to ensure that your slide does not contain any bubbles or artefacts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coverslip</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eyepiece</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slide</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278682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objective lens</a:t>
            </a:r>
          </a:p>
        </p:txBody>
      </p:sp>
      <p:sp>
        <p:nvSpPr>
          <p:cNvPr id="14" name="Rectangle 13">
            <a:extLst>
              <a:ext uri="{FF2B5EF4-FFF2-40B4-BE49-F238E27FC236}">
                <a16:creationId xmlns:a16="http://schemas.microsoft.com/office/drawing/2014/main" id="{A2C825F2-5973-4048-9A5C-E0A4E794080E}"/>
              </a:ext>
            </a:extLst>
          </p:cNvPr>
          <p:cNvSpPr/>
          <p:nvPr/>
        </p:nvSpPr>
        <p:spPr>
          <a:xfrm>
            <a:off x="4774201" y="4897279"/>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image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71846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magnification</a:t>
            </a:r>
          </a:p>
        </p:txBody>
      </p:sp>
    </p:spTree>
    <p:extLst>
      <p:ext uri="{BB962C8B-B14F-4D97-AF65-F5344CB8AC3E}">
        <p14:creationId xmlns:p14="http://schemas.microsoft.com/office/powerpoint/2010/main" val="2748534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Text, application, letter&#10;&#10;Description automatically generated">
            <a:extLst>
              <a:ext uri="{FF2B5EF4-FFF2-40B4-BE49-F238E27FC236}">
                <a16:creationId xmlns:a16="http://schemas.microsoft.com/office/drawing/2014/main" id="{95118F44-A00B-9A42-AFF4-473EBB06A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04339" y="3429000"/>
            <a:ext cx="3343220" cy="1874565"/>
          </a:xfrm>
          <a:prstGeom prst="rect">
            <a:avLst/>
          </a:prstGeom>
          <a:ln>
            <a:solidFill>
              <a:schemeClr val="tx1"/>
            </a:solidFill>
          </a:ln>
        </p:spPr>
      </p:pic>
      <p:pic>
        <p:nvPicPr>
          <p:cNvPr id="7" name="Picture 6" descr="Text, letter&#10;&#10;Description automatically generated with medium confidence">
            <a:extLst>
              <a:ext uri="{FF2B5EF4-FFF2-40B4-BE49-F238E27FC236}">
                <a16:creationId xmlns:a16="http://schemas.microsoft.com/office/drawing/2014/main" id="{F6914749-ACC0-0641-B017-6F4F81462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4339" y="4780236"/>
            <a:ext cx="3343219" cy="1874564"/>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C95F3-2290-2E45-93CB-C9B93C7FEF50}"/>
              </a:ext>
            </a:extLst>
          </p:cNvPr>
          <p:cNvSpPr>
            <a:spLocks noGrp="1"/>
          </p:cNvSpPr>
          <p:nvPr>
            <p:ph type="title"/>
          </p:nvPr>
        </p:nvSpPr>
        <p:spPr/>
        <p:txBody>
          <a:bodyPr/>
          <a:lstStyle/>
          <a:p>
            <a:r>
              <a:rPr lang="en-US">
                <a:latin typeface="Century Gothic" panose="020B0502020202020204" pitchFamily="34" charset="0"/>
              </a:rPr>
              <a:t>Can you guess what these electron microscope images show?</a:t>
            </a:r>
          </a:p>
        </p:txBody>
      </p:sp>
      <p:sp>
        <p:nvSpPr>
          <p:cNvPr id="3" name="Title 1">
            <a:extLst>
              <a:ext uri="{FF2B5EF4-FFF2-40B4-BE49-F238E27FC236}">
                <a16:creationId xmlns:a16="http://schemas.microsoft.com/office/drawing/2014/main" id="{D6F58CE9-ED04-7040-9074-5542F3C49959}"/>
              </a:ext>
            </a:extLst>
          </p:cNvPr>
          <p:cNvSpPr txBox="1">
            <a:spLocks/>
          </p:cNvSpPr>
          <p:nvPr/>
        </p:nvSpPr>
        <p:spPr>
          <a:xfrm>
            <a:off x="540000" y="-1"/>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endParaRPr lang="en-US">
              <a:latin typeface="Century Gothic" panose="020B0502020202020204" pitchFamily="34" charset="0"/>
            </a:endParaRPr>
          </a:p>
        </p:txBody>
      </p:sp>
      <p:pic>
        <p:nvPicPr>
          <p:cNvPr id="4" name="Picture 3">
            <a:extLst>
              <a:ext uri="{FF2B5EF4-FFF2-40B4-BE49-F238E27FC236}">
                <a16:creationId xmlns:a16="http://schemas.microsoft.com/office/drawing/2014/main" id="{B124573A-7E54-8A45-B089-93E35E7637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000" y="989000"/>
            <a:ext cx="3289050" cy="2504284"/>
          </a:xfrm>
          <a:prstGeom prst="rect">
            <a:avLst/>
          </a:prstGeom>
        </p:spPr>
      </p:pic>
      <p:pic>
        <p:nvPicPr>
          <p:cNvPr id="5" name="Picture 4">
            <a:extLst>
              <a:ext uri="{FF2B5EF4-FFF2-40B4-BE49-F238E27FC236}">
                <a16:creationId xmlns:a16="http://schemas.microsoft.com/office/drawing/2014/main" id="{F07CDD34-8E9A-AB44-972C-2DF97E0CC5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81071" y="3950105"/>
            <a:ext cx="3817684" cy="2600693"/>
          </a:xfrm>
          <a:prstGeom prst="rect">
            <a:avLst/>
          </a:prstGeom>
        </p:spPr>
      </p:pic>
      <p:pic>
        <p:nvPicPr>
          <p:cNvPr id="6" name="Picture 5">
            <a:extLst>
              <a:ext uri="{FF2B5EF4-FFF2-40B4-BE49-F238E27FC236}">
                <a16:creationId xmlns:a16="http://schemas.microsoft.com/office/drawing/2014/main" id="{F5C63A1C-A4C5-D342-B7FD-48CFDB6375A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994" y="3807617"/>
            <a:ext cx="3379580" cy="2600693"/>
          </a:xfrm>
          <a:prstGeom prst="rect">
            <a:avLst/>
          </a:prstGeom>
        </p:spPr>
      </p:pic>
      <p:pic>
        <p:nvPicPr>
          <p:cNvPr id="9" name="Picture 8">
            <a:extLst>
              <a:ext uri="{FF2B5EF4-FFF2-40B4-BE49-F238E27FC236}">
                <a16:creationId xmlns:a16="http://schemas.microsoft.com/office/drawing/2014/main" id="{C23502C0-E663-854B-A892-4C9C569AED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1285" y="3807617"/>
            <a:ext cx="2258081" cy="2795940"/>
          </a:xfrm>
          <a:prstGeom prst="rect">
            <a:avLst/>
          </a:prstGeom>
        </p:spPr>
      </p:pic>
      <p:pic>
        <p:nvPicPr>
          <p:cNvPr id="1026" name="Picture 2">
            <a:extLst>
              <a:ext uri="{FF2B5EF4-FFF2-40B4-BE49-F238E27FC236}">
                <a16:creationId xmlns:a16="http://schemas.microsoft.com/office/drawing/2014/main" id="{9CEEB624-7E9E-3CE8-EEE5-BD720E1900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3839" y="971550"/>
            <a:ext cx="3635066"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ronaviruses 004 lores - Drawing. Public domain image. - PICRYL - Public  Domain Media Search Engine Public Domain Image">
            <a:extLst>
              <a:ext uri="{FF2B5EF4-FFF2-40B4-BE49-F238E27FC236}">
                <a16:creationId xmlns:a16="http://schemas.microsoft.com/office/drawing/2014/main" id="{DBD55491-CC30-210D-0D13-199E1E542FD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00975" y="971549"/>
            <a:ext cx="3533775" cy="251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25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627682" y="0"/>
            <a:ext cx="10620000" cy="720000"/>
          </a:xfrm>
        </p:spPr>
        <p:txBody>
          <a:bodyPr>
            <a:normAutofit/>
          </a:bodyPr>
          <a:lstStyle/>
          <a:p>
            <a:r>
              <a:rPr lang="en-GB">
                <a:latin typeface="Century Gothic" panose="020B0502020202020204" pitchFamily="34" charset="0"/>
              </a:rPr>
              <a:t>Observing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685800" y="1029431"/>
            <a:ext cx="5867400" cy="5170646"/>
          </a:xfrm>
          <a:prstGeom prst="rect">
            <a:avLst/>
          </a:prstGeom>
          <a:noFill/>
        </p:spPr>
        <p:txBody>
          <a:bodyPr wrap="square" lIns="0" tIns="0" rIns="0" bIns="0" rtlCol="0">
            <a:spAutoFit/>
          </a:bodyPr>
          <a:lstStyle/>
          <a:p>
            <a:r>
              <a:rPr lang="en-GB" sz="2400">
                <a:latin typeface="Century Gothic" panose="020B0502020202020204" pitchFamily="34" charset="0"/>
              </a:rPr>
              <a:t>Light microscopes are very useful to look at the overall structure and size of cells.</a:t>
            </a:r>
          </a:p>
          <a:p>
            <a:endParaRPr lang="en-GB" sz="2400">
              <a:latin typeface="Century Gothic" panose="020B0502020202020204" pitchFamily="34" charset="0"/>
            </a:endParaRPr>
          </a:p>
          <a:p>
            <a:r>
              <a:rPr lang="en-GB" sz="2400">
                <a:latin typeface="Century Gothic" panose="020B0502020202020204" pitchFamily="34" charset="0"/>
              </a:rPr>
              <a:t>Electron microscopes are much more </a:t>
            </a:r>
            <a:r>
              <a:rPr lang="en-GB" sz="2400" b="1">
                <a:latin typeface="Century Gothic" panose="020B0502020202020204" pitchFamily="34" charset="0"/>
              </a:rPr>
              <a:t>expensive</a:t>
            </a:r>
            <a:r>
              <a:rPr lang="en-GB" sz="2400">
                <a:latin typeface="Century Gothic" panose="020B0502020202020204" pitchFamily="34" charset="0"/>
              </a:rPr>
              <a:t> but allow scientists to look at </a:t>
            </a:r>
            <a:r>
              <a:rPr lang="en-GB" sz="2400" b="1">
                <a:latin typeface="Century Gothic" panose="020B0502020202020204" pitchFamily="34" charset="0"/>
              </a:rPr>
              <a:t>organelles</a:t>
            </a:r>
            <a:r>
              <a:rPr lang="en-GB" sz="2400">
                <a:latin typeface="Century Gothic" panose="020B0502020202020204" pitchFamily="34" charset="0"/>
              </a:rPr>
              <a:t> within the cells, and even within the organelles. </a:t>
            </a:r>
          </a:p>
          <a:p>
            <a:endParaRPr lang="en-GB" sz="2400">
              <a:latin typeface="Century Gothic" panose="020B0502020202020204" pitchFamily="34" charset="0"/>
            </a:endParaRPr>
          </a:p>
          <a:p>
            <a:r>
              <a:rPr lang="en-GB" sz="2400">
                <a:latin typeface="Century Gothic" panose="020B0502020202020204" pitchFamily="34" charset="0"/>
              </a:rPr>
              <a:t>Microscopic images must always show the magnification so they can be </a:t>
            </a:r>
            <a:r>
              <a:rPr lang="en-GB" sz="2400" b="1">
                <a:latin typeface="Century Gothic" panose="020B0502020202020204" pitchFamily="34" charset="0"/>
              </a:rPr>
              <a:t>compared</a:t>
            </a:r>
            <a:r>
              <a:rPr lang="en-GB" sz="2400">
                <a:latin typeface="Century Gothic" panose="020B0502020202020204" pitchFamily="34" charset="0"/>
              </a:rPr>
              <a:t> with images from other scientists. </a:t>
            </a:r>
          </a:p>
          <a:p>
            <a:endParaRPr lang="en-GB" sz="2400">
              <a:latin typeface="Century Gothic" panose="020B0502020202020204" pitchFamily="34" charset="0"/>
            </a:endParaRPr>
          </a:p>
        </p:txBody>
      </p:sp>
      <p:pic>
        <p:nvPicPr>
          <p:cNvPr id="2050" name="Picture 2">
            <a:extLst>
              <a:ext uri="{FF2B5EF4-FFF2-40B4-BE49-F238E27FC236}">
                <a16:creationId xmlns:a16="http://schemas.microsoft.com/office/drawing/2014/main" id="{BD675AB1-C873-4B08-0D0E-B93F2BD015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730"/>
          <a:stretch/>
        </p:blipFill>
        <p:spPr bwMode="auto">
          <a:xfrm>
            <a:off x="7400192" y="495300"/>
            <a:ext cx="387740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126" y="960773"/>
            <a:ext cx="10607873" cy="6023765"/>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Choose the correct answer for each question:</a:t>
            </a:r>
          </a:p>
          <a:p>
            <a:pPr marL="457200" indent="-457200">
              <a:buAutoNum type="arabicPeriod"/>
            </a:pPr>
            <a:r>
              <a:rPr lang="en-GB" sz="2400">
                <a:latin typeface="Century Gothic" panose="020B0502020202020204" pitchFamily="34" charset="0"/>
              </a:rPr>
              <a:t>Which is the correct equation to calculate magnification?</a:t>
            </a:r>
          </a:p>
          <a:p>
            <a:pPr marL="914400" lvl="1" indent="-457200">
              <a:buFont typeface="Wingdings" pitchFamily="2" charset="2"/>
              <a:buChar char="q"/>
            </a:pPr>
            <a:r>
              <a:rPr lang="en-GB" sz="2400">
                <a:latin typeface="Century Gothic" panose="020B0502020202020204" pitchFamily="34" charset="0"/>
              </a:rPr>
              <a:t>A. Magnification = size of image/size of real object</a:t>
            </a:r>
          </a:p>
          <a:p>
            <a:pPr marL="914400" lvl="1" indent="-457200">
              <a:buFont typeface="Wingdings" pitchFamily="2" charset="2"/>
              <a:buChar char="q"/>
            </a:pPr>
            <a:r>
              <a:rPr lang="en-GB" sz="2400">
                <a:latin typeface="Century Gothic" panose="020B0502020202020204" pitchFamily="34" charset="0"/>
              </a:rPr>
              <a:t>B. Magnification = size of real object/size of image</a:t>
            </a:r>
          </a:p>
          <a:p>
            <a:pPr marL="914400" lvl="1" indent="-457200">
              <a:buFont typeface="Wingdings" pitchFamily="2" charset="2"/>
              <a:buChar char="q"/>
            </a:pPr>
            <a:r>
              <a:rPr lang="en-GB" sz="2400">
                <a:latin typeface="Century Gothic" panose="020B0502020202020204" pitchFamily="34" charset="0"/>
              </a:rPr>
              <a:t>C. Magnification = size of image x size of real object</a:t>
            </a:r>
          </a:p>
          <a:p>
            <a:pPr lvl="1"/>
            <a:endParaRPr lang="en-GB" sz="2400" i="1">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Which is the correct first step in focusing an image using a light microscope? </a:t>
            </a:r>
          </a:p>
          <a:p>
            <a:pPr marL="914400" lvl="1" indent="-457200">
              <a:buFont typeface="Wingdings" pitchFamily="2" charset="2"/>
              <a:buChar char="q"/>
            </a:pPr>
            <a:r>
              <a:rPr lang="en-GB" sz="2400">
                <a:latin typeface="Century Gothic" panose="020B0502020202020204" pitchFamily="34" charset="0"/>
              </a:rPr>
              <a:t>A. Ensure the objective lens is on the highest power of magnification </a:t>
            </a:r>
          </a:p>
          <a:p>
            <a:pPr marL="914400" lvl="1" indent="-457200">
              <a:buFont typeface="Wingdings" pitchFamily="2" charset="2"/>
              <a:buChar char="q"/>
            </a:pPr>
            <a:r>
              <a:rPr lang="en-GB" sz="2400">
                <a:latin typeface="Century Gothic" panose="020B0502020202020204" pitchFamily="34" charset="0"/>
              </a:rPr>
              <a:t>B. Ensure the objective lens is touching the slide</a:t>
            </a:r>
          </a:p>
          <a:p>
            <a:pPr marL="914400" lvl="1" indent="-457200">
              <a:buFont typeface="Wingdings" pitchFamily="2" charset="2"/>
              <a:buChar char="q"/>
            </a:pPr>
            <a:r>
              <a:rPr lang="en-GB" sz="2400">
                <a:latin typeface="Century Gothic" panose="020B0502020202020204" pitchFamily="34" charset="0"/>
              </a:rPr>
              <a:t>C. Ensure the objective lens is on the lowest power of magnification</a:t>
            </a:r>
          </a:p>
          <a:p>
            <a:pPr>
              <a:lnSpc>
                <a:spcPct val="150000"/>
              </a:lnSpc>
            </a:pPr>
            <a:endParaRPr lang="en-GB" sz="2400">
              <a:latin typeface="Century Gothic" panose="020B0502020202020204" pitchFamily="34" charset="0"/>
            </a:endParaRPr>
          </a:p>
          <a:p>
            <a:pPr marL="457200" indent="-457200">
              <a:lnSpc>
                <a:spcPct val="150000"/>
              </a:lnSpc>
              <a:buAutoNum type="arabicPeriod"/>
            </a:pPr>
            <a:endParaRPr lang="en-GB" sz="2400">
              <a:latin typeface="Century Gothic" panose="020B0502020202020204" pitchFamily="34" charset="0"/>
            </a:endParaRP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9" name="TextBox 15">
            <a:extLst>
              <a:ext uri="{FF2B5EF4-FFF2-40B4-BE49-F238E27FC236}">
                <a16:creationId xmlns:a16="http://schemas.microsoft.com/office/drawing/2014/main" id="{36FC62C1-696A-AA48-8FAC-430348424088}"/>
              </a:ext>
            </a:extLst>
          </p:cNvPr>
          <p:cNvSpPr txBox="1"/>
          <p:nvPr/>
        </p:nvSpPr>
        <p:spPr>
          <a:xfrm>
            <a:off x="916044" y="1677110"/>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
        <p:nvSpPr>
          <p:cNvPr id="10" name="TextBox 15">
            <a:extLst>
              <a:ext uri="{FF2B5EF4-FFF2-40B4-BE49-F238E27FC236}">
                <a16:creationId xmlns:a16="http://schemas.microsoft.com/office/drawing/2014/main" id="{DD48129C-2989-0146-8F09-B05BBEC67C9C}"/>
              </a:ext>
            </a:extLst>
          </p:cNvPr>
          <p:cNvSpPr txBox="1"/>
          <p:nvPr/>
        </p:nvSpPr>
        <p:spPr>
          <a:xfrm>
            <a:off x="916044" y="4998156"/>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DD960A4-63A2-420B-AF06-5B1FF948A014}">
  <ds:schemaRefs>
    <ds:schemaRef ds:uri="e7f29ac3-c74a-46a7-9e80-ec6458dc319f"/>
    <ds:schemaRef ds:uri="http://www.w3.org/XML/1998/namespace"/>
    <ds:schemaRef ds:uri="9dd66dd2-dc2f-4e10-8286-f1da66314693"/>
    <ds:schemaRef ds:uri="http://schemas.microsoft.com/office/2006/documentManagement/types"/>
    <ds:schemaRef ds:uri="http://purl.org/dc/terms/"/>
    <ds:schemaRef ds:uri="http://purl.org/dc/elements/1.1/"/>
    <ds:schemaRef ds:uri="http://schemas.openxmlformats.org/package/2006/metadata/core-properties"/>
    <ds:schemaRef ds:uri="http://schemas.microsoft.com/office/infopath/2007/PartnerControls"/>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BD80E8E0-2FD5-4AAE-8E39-3AFB103104AE}">
  <ds:schemaRefs>
    <ds:schemaRef ds:uri="http://schemas.microsoft.com/sharepoint/v3/contenttype/forms"/>
  </ds:schemaRefs>
</ds:datastoreItem>
</file>

<file path=customXml/itemProps3.xml><?xml version="1.0" encoding="utf-8"?>
<ds:datastoreItem xmlns:ds="http://schemas.openxmlformats.org/officeDocument/2006/customXml" ds:itemID="{E377E8F1-F39C-4FF8-A4AE-5F44947D167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TotalTime>
  <Words>4294</Words>
  <Application>Microsoft Macintosh PowerPoint</Application>
  <PresentationFormat>Widescreen</PresentationFormat>
  <Paragraphs>379</Paragraphs>
  <Slides>19</Slides>
  <Notes>16</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Cambria Math</vt:lpstr>
      <vt:lpstr>Century Gothic</vt:lpstr>
      <vt:lpstr>Georgia</vt:lpstr>
      <vt:lpstr>Wingdings</vt:lpstr>
      <vt:lpstr>B2.2.11 Feedback lesson</vt:lpstr>
      <vt:lpstr>Making this resource work for you</vt:lpstr>
      <vt:lpstr>Practical Activity</vt:lpstr>
      <vt:lpstr>Observing Cells</vt:lpstr>
      <vt:lpstr>B3.1.6</vt:lpstr>
      <vt:lpstr>PowerPoint Presentation</vt:lpstr>
      <vt:lpstr>This is the fix-it portion of the lesson</vt:lpstr>
      <vt:lpstr>Can you guess what these electron microscope images show?</vt:lpstr>
      <vt:lpstr>Observing Cells </vt:lpstr>
      <vt:lpstr>Quick Quiz</vt:lpstr>
      <vt:lpstr>Which statements do you agree with?</vt:lpstr>
      <vt:lpstr>Drill</vt:lpstr>
      <vt:lpstr>Drill answers</vt:lpstr>
      <vt:lpstr>PowerPoint Presentation</vt:lpstr>
      <vt:lpstr>PowerPoint Presentation</vt:lpstr>
      <vt:lpstr>PowerPoint Presentation</vt:lpstr>
      <vt:lpstr>Risk Assessment</vt:lpstr>
      <vt:lpstr>Complete the tasks below.</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2</cp:revision>
  <dcterms:created xsi:type="dcterms:W3CDTF">2020-07-20T15:05:12Z</dcterms:created>
  <dcterms:modified xsi:type="dcterms:W3CDTF">2024-10-21T12:45:04Z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76071700</vt:r8>
  </property>
  <property fmtid="{D5CDD505-2E9C-101B-9397-08002B2CF9AE}" pid="4" name="_ExtendedDescription">
    <vt:lpwstr/>
  </property>
  <property fmtid="{D5CDD505-2E9C-101B-9397-08002B2CF9AE}" pid="5" name="ComplianceAssetId">
    <vt:lpwstr/>
  </property>
  <property fmtid="{D5CDD505-2E9C-101B-9397-08002B2CF9AE}" pid="6" name="MediaServiceImageTags">
    <vt:lpwstr/>
  </property>
</Properties>
</file>